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2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3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360">
          <p15:clr>
            <a:srgbClr val="9AA0A6"/>
          </p15:clr>
        </p15:guide>
        <p15:guide id="4" orient="horz" pos="7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1020" y="108"/>
      </p:cViewPr>
      <p:guideLst>
        <p:guide orient="horz" pos="2160"/>
        <p:guide pos="2880"/>
        <p:guide orient="horz" pos="3360"/>
        <p:guide orient="horz" pos="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42.88107" units="1/cm"/>
          <inkml:channelProperty channel="Y" name="resolution" value="42.85714" units="1/cm"/>
          <inkml:channelProperty channel="T" name="resolution" value="1" units="1/dev"/>
        </inkml:channelProperties>
      </inkml:inkSource>
      <inkml:timestamp xml:id="ts0" timeString="2021-04-16T00:14:27.7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20170 16864 0</inkml:trace>
  <inkml:trace contextRef="#ctx0" brushRef="#br0" timeOffset="9090">19936 15240 0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42.88107" units="1/cm"/>
          <inkml:channelProperty channel="Y" name="resolution" value="42.85714" units="1/cm"/>
          <inkml:channelProperty channel="T" name="resolution" value="1" units="1/dev"/>
        </inkml:channelProperties>
      </inkml:inkSource>
      <inkml:timestamp xml:id="ts0" timeString="2021-04-12T02:22:14.6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20061 15802 0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4d1e807a7_2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64d1e807a7_2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138" name="Google Shape;138;g64d1e807a7_2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</a:t>
            </a:fld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2e13eae84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82e13eae84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2e13eae84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2e13eae84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cd0cded32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gcd0cded32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24" name="Google Shape;224;gcd0cded32b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12</a:t>
            </a:fld>
            <a:endParaRPr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2e13eae84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2e13eae84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2ef66aba0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72ef66aba0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cd0cded32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gcd0cded32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44" name="Google Shape;244;gcd0cded32b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15</a:t>
            </a:fld>
            <a:endParaRPr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72ef66aba0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72ef66aba0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72ef66aba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72ef66aba0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cd0cded32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gcd0cded32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69" name="Google Shape;269;gcd0cded32b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18</a:t>
            </a:fld>
            <a:endParaRPr sz="1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64d1e807a7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64d1e807a7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77" name="Google Shape;277;g64d1e807a7_2_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19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4d1e807a7_2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64d1e807a7_2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51" name="Google Shape;151;g64d1e807a7_2_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2</a:t>
            </a:fld>
            <a:endParaRPr sz="14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2e13eae84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2e13eae84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82e13eae84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82e13eae84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cf682d11f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gcf682d11f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98" name="Google Shape;298;gcf682d11f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22</a:t>
            </a:fld>
            <a:endParaRPr sz="14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ce75afda0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gce75afda0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06" name="Google Shape;306;gce75afda0a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23</a:t>
            </a:fld>
            <a:endParaRPr sz="14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cf31530e6d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cf31530e6d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cf682d11f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gcf682d11f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20" name="Google Shape;320;gcf682d11f9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25</a:t>
            </a:fld>
            <a:endParaRPr sz="14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82e13eae84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82e13eae84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4d1e807a7_2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g64d1e807a7_2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400"/>
          </a:p>
        </p:txBody>
      </p:sp>
      <p:sp>
        <p:nvSpPr>
          <p:cNvPr id="334" name="Google Shape;334;g64d1e807a7_2_1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27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2ef66aba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72ef66aba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59" name="Google Shape;159;g72ef66aba0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3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ea8d2393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cea8d2393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166" name="Google Shape;166;gcea8d2393c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4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2ebede3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72ebede3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3" name="Google Shape;173;g72ebede38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5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2ef66ab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72ef66aba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0" name="Google Shape;180;g72ef66aba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6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4fea26fc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64fea26fc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7" name="Google Shape;187;g64fea26fcb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7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4d1e807a7_2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64d1e807a7_2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5" name="Google Shape;195;g64d1e807a7_2_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8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cd0cded32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cd0cded32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02" name="Google Shape;202;gcd0cded32b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9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779463" y="1995488"/>
            <a:ext cx="7678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021138" y="2860675"/>
            <a:ext cx="4437000" cy="31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40"/>
              <a:buFont typeface="Arial"/>
              <a:buNone/>
              <a:defRPr/>
            </a:lvl1pPr>
            <a:lvl2pPr lvl="1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lvl="2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980"/>
              <a:buChar char="−"/>
              <a:defRPr/>
            </a:lvl3pPr>
            <a:lvl4pPr lvl="3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350"/>
              <a:buChar char="o"/>
              <a:defRPr/>
            </a:lvl4pPr>
            <a:lvl5pPr lvl="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5pPr>
            <a:lvl6pPr lvl="5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6pPr>
            <a:lvl7pPr lvl="6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7pPr>
            <a:lvl8pPr lvl="7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8pPr>
            <a:lvl9pPr lvl="8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120650" y="184150"/>
            <a:ext cx="67782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379413" y="1411288"/>
            <a:ext cx="8510700" cy="50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5433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980"/>
              <a:buChar char="−"/>
              <a:defRPr/>
            </a:lvl3pPr>
            <a:lvl4pPr marL="1828800" lvl="3" indent="-314325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350"/>
              <a:buChar char="o"/>
              <a:defRPr/>
            </a:lvl4pPr>
            <a:lvl5pPr marL="2286000" lvl="4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5pPr>
            <a:lvl6pPr marL="2743200" lvl="5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6pPr>
            <a:lvl7pPr marL="3200400" lvl="6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7pPr>
            <a:lvl8pPr marL="3657600" lvl="7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8pPr>
            <a:lvl9pPr marL="4114800" lvl="8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None/>
              <a:defRPr sz="2000"/>
            </a:lvl1pPr>
            <a:lvl2pPr marL="914400" lvl="1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 sz="1800"/>
            </a:lvl2pPr>
            <a:lvl3pPr marL="1371600" lvl="2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760"/>
              <a:buNone/>
              <a:defRPr sz="1600"/>
            </a:lvl3pPr>
            <a:lvl4pPr marL="1828800" lvl="3" indent="-2286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050"/>
              <a:buFont typeface="Arial"/>
              <a:buNone/>
              <a:defRPr sz="1400"/>
            </a:lvl4pPr>
            <a:lvl5pPr marL="2286000" lvl="4" indent="-2286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190"/>
              <a:buFont typeface="Arial"/>
              <a:buNone/>
              <a:defRPr sz="1400"/>
            </a:lvl5pPr>
            <a:lvl6pPr marL="2743200" lvl="5" indent="-2286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190"/>
              <a:buFont typeface="Arial"/>
              <a:buNone/>
              <a:defRPr sz="1400"/>
            </a:lvl6pPr>
            <a:lvl7pPr marL="3200400" lvl="6" indent="-2286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190"/>
              <a:buFont typeface="Arial"/>
              <a:buNone/>
              <a:defRPr sz="1400"/>
            </a:lvl7pPr>
            <a:lvl8pPr marL="3657600" lvl="7" indent="-2286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190"/>
              <a:buFont typeface="Arial"/>
              <a:buNone/>
              <a:defRPr sz="1400"/>
            </a:lvl8pPr>
            <a:lvl9pPr marL="4114800" lvl="8" indent="-2286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190"/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98425" y="176213"/>
            <a:ext cx="72168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79413" y="1411288"/>
            <a:ext cx="4178400" cy="50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862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SzPts val="2520"/>
              <a:buFont typeface="Arial"/>
              <a:buChar char="•"/>
              <a:defRPr sz="2800"/>
            </a:lvl1pPr>
            <a:lvl2pPr marL="914400" lvl="1" indent="-36576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2160"/>
              <a:buChar char="▪"/>
              <a:defRPr sz="2400"/>
            </a:lvl2pPr>
            <a:lvl3pPr marL="1371600" lvl="2" indent="-3683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2200"/>
              <a:buChar char="−"/>
              <a:defRPr sz="2000"/>
            </a:lvl3pPr>
            <a:lvl4pPr marL="1828800" lvl="3" indent="-314325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Char char="o"/>
              <a:defRPr sz="1800"/>
            </a:lvl4pPr>
            <a:lvl5pPr marL="2286000" lvl="4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  <a:defRPr sz="1800"/>
            </a:lvl5pPr>
            <a:lvl6pPr marL="2743200" lvl="5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  <a:defRPr sz="1800"/>
            </a:lvl6pPr>
            <a:lvl7pPr marL="3200400" lvl="6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  <a:defRPr sz="1800"/>
            </a:lvl7pPr>
            <a:lvl8pPr marL="3657600" lvl="7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  <a:defRPr sz="1800"/>
            </a:lvl8pPr>
            <a:lvl9pPr marL="4114800" lvl="8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  <a:defRPr sz="18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710113" y="1411288"/>
            <a:ext cx="4179900" cy="50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862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SzPts val="2520"/>
              <a:buFont typeface="Arial"/>
              <a:buChar char="•"/>
              <a:defRPr sz="2800"/>
            </a:lvl1pPr>
            <a:lvl2pPr marL="914400" lvl="1" indent="-36576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2160"/>
              <a:buChar char="▪"/>
              <a:defRPr sz="2400"/>
            </a:lvl2pPr>
            <a:lvl3pPr marL="1371600" lvl="2" indent="-3683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2200"/>
              <a:buChar char="−"/>
              <a:defRPr sz="2000"/>
            </a:lvl3pPr>
            <a:lvl4pPr marL="1828800" lvl="3" indent="-314325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Char char="o"/>
              <a:defRPr sz="1800"/>
            </a:lvl4pPr>
            <a:lvl5pPr marL="2286000" lvl="4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  <a:defRPr sz="1800"/>
            </a:lvl5pPr>
            <a:lvl6pPr marL="2743200" lvl="5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  <a:defRPr sz="1800"/>
            </a:lvl6pPr>
            <a:lvl7pPr marL="3200400" lvl="6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  <a:defRPr sz="1800"/>
            </a:lvl7pPr>
            <a:lvl8pPr marL="3657600" lvl="7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  <a:defRPr sz="1800"/>
            </a:lvl8pPr>
            <a:lvl9pPr marL="4114800" lvl="8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2160"/>
              <a:buFont typeface="Arial"/>
              <a:buNone/>
              <a:defRPr sz="2400" b="1"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98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200"/>
              <a:buFont typeface="Arial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2160"/>
              <a:buFont typeface="Arial"/>
              <a:buChar char="•"/>
              <a:defRPr sz="2400"/>
            </a:lvl1pPr>
            <a:lvl2pPr marL="914400" lvl="1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2000"/>
            </a:lvl2pPr>
            <a:lvl3pPr marL="1371600" lvl="2" indent="-35433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980"/>
              <a:buChar char="−"/>
              <a:defRPr sz="1800"/>
            </a:lvl3pPr>
            <a:lvl4pPr marL="1828800" lvl="3" indent="-3048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200"/>
              <a:buFont typeface="Arial"/>
              <a:buChar char="o"/>
              <a:defRPr sz="1600"/>
            </a:lvl4pPr>
            <a:lvl5pPr marL="2286000" lvl="4" indent="-31496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Char char="•"/>
              <a:defRPr sz="1600"/>
            </a:lvl5pPr>
            <a:lvl6pPr marL="2743200" lvl="5" indent="-31496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Char char="•"/>
              <a:defRPr sz="1600"/>
            </a:lvl6pPr>
            <a:lvl7pPr marL="3200400" lvl="6" indent="-31496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Char char="•"/>
              <a:defRPr sz="1600"/>
            </a:lvl7pPr>
            <a:lvl8pPr marL="3657600" lvl="7" indent="-314959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Char char="•"/>
              <a:defRPr sz="1600"/>
            </a:lvl8pPr>
            <a:lvl9pPr marL="4114800" lvl="8" indent="-314959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Char char="•"/>
              <a:defRPr sz="1600"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2160"/>
              <a:buFont typeface="Arial"/>
              <a:buNone/>
              <a:defRPr sz="2400" b="1"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98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200"/>
              <a:buFont typeface="Arial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2160"/>
              <a:buFont typeface="Arial"/>
              <a:buChar char="•"/>
              <a:defRPr sz="2400"/>
            </a:lvl1pPr>
            <a:lvl2pPr marL="914400" lvl="1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2000"/>
            </a:lvl2pPr>
            <a:lvl3pPr marL="1371600" lvl="2" indent="-35433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980"/>
              <a:buChar char="−"/>
              <a:defRPr sz="1800"/>
            </a:lvl3pPr>
            <a:lvl4pPr marL="1828800" lvl="3" indent="-3048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200"/>
              <a:buFont typeface="Arial"/>
              <a:buChar char="o"/>
              <a:defRPr sz="1600"/>
            </a:lvl4pPr>
            <a:lvl5pPr marL="2286000" lvl="4" indent="-31496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Char char="•"/>
              <a:defRPr sz="1600"/>
            </a:lvl5pPr>
            <a:lvl6pPr marL="2743200" lvl="5" indent="-31496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Char char="•"/>
              <a:defRPr sz="1600"/>
            </a:lvl6pPr>
            <a:lvl7pPr marL="3200400" lvl="6" indent="-31496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Char char="•"/>
              <a:defRPr sz="1600"/>
            </a:lvl7pPr>
            <a:lvl8pPr marL="3657600" lvl="7" indent="-314959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Char char="•"/>
              <a:defRPr sz="1600"/>
            </a:lvl8pPr>
            <a:lvl9pPr marL="4114800" lvl="8" indent="-314959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98425" y="176213"/>
            <a:ext cx="72168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1480" algn="l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SzPts val="2880"/>
              <a:buFont typeface="Arial"/>
              <a:buChar char="•"/>
              <a:defRPr sz="3200"/>
            </a:lvl1pPr>
            <a:lvl2pPr marL="914400" lvl="1" indent="-388619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SzPts val="2520"/>
              <a:buChar char="▪"/>
              <a:defRPr sz="2800"/>
            </a:lvl2pPr>
            <a:lvl3pPr marL="1371600" lvl="2" indent="-396239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2640"/>
              <a:buChar char="−"/>
              <a:defRPr sz="2400"/>
            </a:lvl3pPr>
            <a:lvl4pPr marL="1828800" lvl="3" indent="-32385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Char char="o"/>
              <a:defRPr sz="2000"/>
            </a:lvl4pPr>
            <a:lvl5pPr marL="2286000" lvl="4" indent="-33655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rial"/>
              <a:buChar char="•"/>
              <a:defRPr sz="2000"/>
            </a:lvl5pPr>
            <a:lvl6pPr marL="2743200" lvl="5" indent="-33655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rial"/>
              <a:buChar char="•"/>
              <a:defRPr sz="2000"/>
            </a:lvl6pPr>
            <a:lvl7pPr marL="3200400" lvl="6" indent="-33655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rial"/>
              <a:buChar char="•"/>
              <a:defRPr sz="2000"/>
            </a:lvl7pPr>
            <a:lvl8pPr marL="3657600" lvl="7" indent="-33655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rial"/>
              <a:buChar char="•"/>
              <a:defRPr sz="2000"/>
            </a:lvl8pPr>
            <a:lvl9pPr marL="4114800" lvl="8" indent="-33655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rial"/>
              <a:buChar char="•"/>
              <a:defRPr sz="2000"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260"/>
              <a:buFont typeface="Arial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000"/>
            </a:lvl3pPr>
            <a:lvl4pPr marL="1828800" lvl="3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675"/>
              <a:buFont typeface="Arial"/>
              <a:buNone/>
              <a:defRPr sz="900"/>
            </a:lvl4pPr>
            <a:lvl5pPr marL="2286000" lvl="4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765"/>
              <a:buFont typeface="Arial"/>
              <a:buNone/>
              <a:defRPr sz="900"/>
            </a:lvl5pPr>
            <a:lvl6pPr marL="2743200" lvl="5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765"/>
              <a:buFont typeface="Arial"/>
              <a:buNone/>
              <a:defRPr sz="900"/>
            </a:lvl6pPr>
            <a:lvl7pPr marL="3200400" lvl="6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765"/>
              <a:buFont typeface="Arial"/>
              <a:buNone/>
              <a:defRPr sz="900"/>
            </a:lvl7pPr>
            <a:lvl8pPr marL="3657600" lvl="7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765"/>
              <a:buFont typeface="Arial"/>
              <a:buNone/>
              <a:defRPr sz="900"/>
            </a:lvl8pPr>
            <a:lvl9pPr marL="4114800" lvl="8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765"/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260"/>
              <a:buFont typeface="Arial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000"/>
            </a:lvl3pPr>
            <a:lvl4pPr marL="1828800" lvl="3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675"/>
              <a:buFont typeface="Arial"/>
              <a:buNone/>
              <a:defRPr sz="900"/>
            </a:lvl4pPr>
            <a:lvl5pPr marL="2286000" lvl="4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765"/>
              <a:buFont typeface="Arial"/>
              <a:buNone/>
              <a:defRPr sz="900"/>
            </a:lvl5pPr>
            <a:lvl6pPr marL="2743200" lvl="5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765"/>
              <a:buFont typeface="Arial"/>
              <a:buNone/>
              <a:defRPr sz="900"/>
            </a:lvl6pPr>
            <a:lvl7pPr marL="3200400" lvl="6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765"/>
              <a:buFont typeface="Arial"/>
              <a:buNone/>
              <a:defRPr sz="900"/>
            </a:lvl7pPr>
            <a:lvl8pPr marL="3657600" lvl="7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765"/>
              <a:buFont typeface="Arial"/>
              <a:buNone/>
              <a:defRPr sz="900"/>
            </a:lvl8pPr>
            <a:lvl9pPr marL="4114800" lvl="8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765"/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>
            <a:spLocks noGrp="1"/>
          </p:cNvSpPr>
          <p:nvPr>
            <p:ph type="title"/>
          </p:nvPr>
        </p:nvSpPr>
        <p:spPr>
          <a:xfrm>
            <a:off x="98425" y="176213"/>
            <a:ext cx="72168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1"/>
          </p:nvPr>
        </p:nvSpPr>
        <p:spPr>
          <a:xfrm rot="5400000">
            <a:off x="2094700" y="-304112"/>
            <a:ext cx="5079900" cy="85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5433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980"/>
              <a:buChar char="−"/>
              <a:defRPr/>
            </a:lvl3pPr>
            <a:lvl4pPr marL="1828800" lvl="3" indent="-314325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350"/>
              <a:buChar char="o"/>
              <a:defRPr/>
            </a:lvl4pPr>
            <a:lvl5pPr marL="2286000" lvl="4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5pPr>
            <a:lvl6pPr marL="2743200" lvl="5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6pPr>
            <a:lvl7pPr marL="3200400" lvl="6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7pPr>
            <a:lvl8pPr marL="3657600" lvl="7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8pPr>
            <a:lvl9pPr marL="4114800" lvl="8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4"/>
          <p:cNvSpPr txBox="1">
            <a:spLocks noGrp="1"/>
          </p:cNvSpPr>
          <p:nvPr>
            <p:ph type="title"/>
          </p:nvPr>
        </p:nvSpPr>
        <p:spPr>
          <a:xfrm rot="5400000">
            <a:off x="4640200" y="2241550"/>
            <a:ext cx="6307200" cy="21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"/>
          <p:cNvSpPr txBox="1">
            <a:spLocks noGrp="1"/>
          </p:cNvSpPr>
          <p:nvPr>
            <p:ph type="body" idx="1"/>
          </p:nvPr>
        </p:nvSpPr>
        <p:spPr>
          <a:xfrm rot="5400000">
            <a:off x="179413" y="125500"/>
            <a:ext cx="6307200" cy="64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5433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980"/>
              <a:buChar char="−"/>
              <a:defRPr/>
            </a:lvl3pPr>
            <a:lvl4pPr marL="1828800" lvl="3" indent="-314325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350"/>
              <a:buChar char="o"/>
              <a:defRPr/>
            </a:lvl4pPr>
            <a:lvl5pPr marL="2286000" lvl="4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5pPr>
            <a:lvl6pPr marL="2743200" lvl="5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6pPr>
            <a:lvl7pPr marL="3200400" lvl="6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7pPr>
            <a:lvl8pPr marL="3657600" lvl="7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8pPr>
            <a:lvl9pPr marL="4114800" lvl="8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6"/>
          <p:cNvSpPr txBox="1">
            <a:spLocks noGrp="1"/>
          </p:cNvSpPr>
          <p:nvPr>
            <p:ph type="title"/>
          </p:nvPr>
        </p:nvSpPr>
        <p:spPr>
          <a:xfrm>
            <a:off x="120650" y="184150"/>
            <a:ext cx="67782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body" idx="1"/>
          </p:nvPr>
        </p:nvSpPr>
        <p:spPr>
          <a:xfrm>
            <a:off x="379413" y="1411288"/>
            <a:ext cx="8510700" cy="50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5433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980"/>
              <a:buChar char="−"/>
              <a:defRPr/>
            </a:lvl3pPr>
            <a:lvl4pPr marL="1828800" lvl="3" indent="-314325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350"/>
              <a:buChar char="o"/>
              <a:defRPr/>
            </a:lvl4pPr>
            <a:lvl5pPr marL="2286000" lvl="4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5pPr>
            <a:lvl6pPr marL="2743200" lvl="5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6pPr>
            <a:lvl7pPr marL="3200400" lvl="6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7pPr>
            <a:lvl8pPr marL="3657600" lvl="7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8pPr>
            <a:lvl9pPr marL="4114800" lvl="8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9pPr>
          </a:lstStyle>
          <a:p>
            <a:endParaRPr/>
          </a:p>
        </p:txBody>
      </p:sp>
      <p:pic>
        <p:nvPicPr>
          <p:cNvPr id="101" name="Google Shape;101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650" y="114025"/>
            <a:ext cx="950175" cy="61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"/>
          <p:cNvSpPr txBox="1">
            <a:spLocks noGrp="1"/>
          </p:cNvSpPr>
          <p:nvPr>
            <p:ph type="ctrTitle"/>
          </p:nvPr>
        </p:nvSpPr>
        <p:spPr>
          <a:xfrm>
            <a:off x="779463" y="1995488"/>
            <a:ext cx="7678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subTitle" idx="1"/>
          </p:nvPr>
        </p:nvSpPr>
        <p:spPr>
          <a:xfrm>
            <a:off x="4021138" y="2860675"/>
            <a:ext cx="4437000" cy="31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40"/>
              <a:buFont typeface="Arial"/>
              <a:buNone/>
              <a:defRPr/>
            </a:lvl1pPr>
            <a:lvl2pPr lvl="1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lvl="2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980"/>
              <a:buChar char="−"/>
              <a:defRPr/>
            </a:lvl3pPr>
            <a:lvl4pPr lvl="3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350"/>
              <a:buChar char="o"/>
              <a:defRPr/>
            </a:lvl4pPr>
            <a:lvl5pPr lvl="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5pPr>
            <a:lvl6pPr lvl="5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6pPr>
            <a:lvl7pPr lvl="6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7pPr>
            <a:lvl8pPr lvl="7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8pPr>
            <a:lvl9pPr lvl="8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None/>
              <a:defRPr sz="2000"/>
            </a:lvl1pPr>
            <a:lvl2pPr marL="914400" lvl="1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 sz="1800"/>
            </a:lvl2pPr>
            <a:lvl3pPr marL="1371600" lvl="2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760"/>
              <a:buNone/>
              <a:defRPr sz="1600"/>
            </a:lvl3pPr>
            <a:lvl4pPr marL="1828800" lvl="3" indent="-2286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050"/>
              <a:buFont typeface="Arial"/>
              <a:buNone/>
              <a:defRPr sz="1400"/>
            </a:lvl4pPr>
            <a:lvl5pPr marL="2286000" lvl="4" indent="-2286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190"/>
              <a:buFont typeface="Arial"/>
              <a:buNone/>
              <a:defRPr sz="1400"/>
            </a:lvl5pPr>
            <a:lvl6pPr marL="2743200" lvl="5" indent="-2286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190"/>
              <a:buFont typeface="Arial"/>
              <a:buNone/>
              <a:defRPr sz="1400"/>
            </a:lvl6pPr>
            <a:lvl7pPr marL="3200400" lvl="6" indent="-2286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190"/>
              <a:buFont typeface="Arial"/>
              <a:buNone/>
              <a:defRPr sz="1400"/>
            </a:lvl7pPr>
            <a:lvl8pPr marL="3657600" lvl="7" indent="-2286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190"/>
              <a:buFont typeface="Arial"/>
              <a:buNone/>
              <a:defRPr sz="1400"/>
            </a:lvl8pPr>
            <a:lvl9pPr marL="4114800" lvl="8" indent="-2286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190"/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"/>
          <p:cNvSpPr txBox="1">
            <a:spLocks noGrp="1"/>
          </p:cNvSpPr>
          <p:nvPr>
            <p:ph type="title"/>
          </p:nvPr>
        </p:nvSpPr>
        <p:spPr>
          <a:xfrm>
            <a:off x="98425" y="176213"/>
            <a:ext cx="72168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9"/>
          <p:cNvSpPr txBox="1">
            <a:spLocks noGrp="1"/>
          </p:cNvSpPr>
          <p:nvPr>
            <p:ph type="body" idx="1"/>
          </p:nvPr>
        </p:nvSpPr>
        <p:spPr>
          <a:xfrm>
            <a:off x="379413" y="1411288"/>
            <a:ext cx="4178400" cy="50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862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SzPts val="2520"/>
              <a:buFont typeface="Arial"/>
              <a:buChar char="•"/>
              <a:defRPr sz="2800"/>
            </a:lvl1pPr>
            <a:lvl2pPr marL="914400" lvl="1" indent="-36576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2160"/>
              <a:buChar char="▪"/>
              <a:defRPr sz="2400"/>
            </a:lvl2pPr>
            <a:lvl3pPr marL="1371600" lvl="2" indent="-3683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2200"/>
              <a:buChar char="−"/>
              <a:defRPr sz="2000"/>
            </a:lvl3pPr>
            <a:lvl4pPr marL="1828800" lvl="3" indent="-314325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Char char="o"/>
              <a:defRPr sz="1800"/>
            </a:lvl4pPr>
            <a:lvl5pPr marL="2286000" lvl="4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  <a:defRPr sz="1800"/>
            </a:lvl5pPr>
            <a:lvl6pPr marL="2743200" lvl="5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  <a:defRPr sz="1800"/>
            </a:lvl6pPr>
            <a:lvl7pPr marL="3200400" lvl="6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  <a:defRPr sz="1800"/>
            </a:lvl7pPr>
            <a:lvl8pPr marL="3657600" lvl="7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  <a:defRPr sz="1800"/>
            </a:lvl8pPr>
            <a:lvl9pPr marL="4114800" lvl="8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  <a:defRPr sz="1800"/>
            </a:lvl9pPr>
          </a:lstStyle>
          <a:p>
            <a:endParaRPr/>
          </a:p>
        </p:txBody>
      </p:sp>
      <p:sp>
        <p:nvSpPr>
          <p:cNvPr id="111" name="Google Shape;111;p29"/>
          <p:cNvSpPr txBox="1">
            <a:spLocks noGrp="1"/>
          </p:cNvSpPr>
          <p:nvPr>
            <p:ph type="body" idx="2"/>
          </p:nvPr>
        </p:nvSpPr>
        <p:spPr>
          <a:xfrm>
            <a:off x="4710113" y="1411288"/>
            <a:ext cx="4179900" cy="50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862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SzPts val="2520"/>
              <a:buFont typeface="Arial"/>
              <a:buChar char="•"/>
              <a:defRPr sz="2800"/>
            </a:lvl1pPr>
            <a:lvl2pPr marL="914400" lvl="1" indent="-36576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2160"/>
              <a:buChar char="▪"/>
              <a:defRPr sz="2400"/>
            </a:lvl2pPr>
            <a:lvl3pPr marL="1371600" lvl="2" indent="-3683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2200"/>
              <a:buChar char="−"/>
              <a:defRPr sz="2000"/>
            </a:lvl3pPr>
            <a:lvl4pPr marL="1828800" lvl="3" indent="-314325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Char char="o"/>
              <a:defRPr sz="1800"/>
            </a:lvl4pPr>
            <a:lvl5pPr marL="2286000" lvl="4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  <a:defRPr sz="1800"/>
            </a:lvl5pPr>
            <a:lvl6pPr marL="2743200" lvl="5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  <a:defRPr sz="1800"/>
            </a:lvl6pPr>
            <a:lvl7pPr marL="3200400" lvl="6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  <a:defRPr sz="1800"/>
            </a:lvl7pPr>
            <a:lvl8pPr marL="3657600" lvl="7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  <a:defRPr sz="1800"/>
            </a:lvl8pPr>
            <a:lvl9pPr marL="4114800" lvl="8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2160"/>
              <a:buFont typeface="Arial"/>
              <a:buNone/>
              <a:defRPr sz="2400" b="1"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98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200"/>
              <a:buFont typeface="Arial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15" name="Google Shape;115;p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2160"/>
              <a:buFont typeface="Arial"/>
              <a:buChar char="•"/>
              <a:defRPr sz="2400"/>
            </a:lvl1pPr>
            <a:lvl2pPr marL="914400" lvl="1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2000"/>
            </a:lvl2pPr>
            <a:lvl3pPr marL="1371600" lvl="2" indent="-35433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980"/>
              <a:buChar char="−"/>
              <a:defRPr sz="1800"/>
            </a:lvl3pPr>
            <a:lvl4pPr marL="1828800" lvl="3" indent="-3048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200"/>
              <a:buFont typeface="Arial"/>
              <a:buChar char="o"/>
              <a:defRPr sz="1600"/>
            </a:lvl4pPr>
            <a:lvl5pPr marL="2286000" lvl="4" indent="-31496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Char char="•"/>
              <a:defRPr sz="1600"/>
            </a:lvl5pPr>
            <a:lvl6pPr marL="2743200" lvl="5" indent="-31496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Char char="•"/>
              <a:defRPr sz="1600"/>
            </a:lvl6pPr>
            <a:lvl7pPr marL="3200400" lvl="6" indent="-31496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Char char="•"/>
              <a:defRPr sz="1600"/>
            </a:lvl7pPr>
            <a:lvl8pPr marL="3657600" lvl="7" indent="-314959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Char char="•"/>
              <a:defRPr sz="1600"/>
            </a:lvl8pPr>
            <a:lvl9pPr marL="4114800" lvl="8" indent="-314959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Char char="•"/>
              <a:defRPr sz="1600"/>
            </a:lvl9pPr>
          </a:lstStyle>
          <a:p>
            <a:endParaRPr/>
          </a:p>
        </p:txBody>
      </p:sp>
      <p:sp>
        <p:nvSpPr>
          <p:cNvPr id="116" name="Google Shape;116;p3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2160"/>
              <a:buFont typeface="Arial"/>
              <a:buNone/>
              <a:defRPr sz="2400" b="1"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98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200"/>
              <a:buFont typeface="Arial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3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2160"/>
              <a:buFont typeface="Arial"/>
              <a:buChar char="•"/>
              <a:defRPr sz="2400"/>
            </a:lvl1pPr>
            <a:lvl2pPr marL="914400" lvl="1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2000"/>
            </a:lvl2pPr>
            <a:lvl3pPr marL="1371600" lvl="2" indent="-35433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980"/>
              <a:buChar char="−"/>
              <a:defRPr sz="1800"/>
            </a:lvl3pPr>
            <a:lvl4pPr marL="1828800" lvl="3" indent="-3048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200"/>
              <a:buFont typeface="Arial"/>
              <a:buChar char="o"/>
              <a:defRPr sz="1600"/>
            </a:lvl4pPr>
            <a:lvl5pPr marL="2286000" lvl="4" indent="-31496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Char char="•"/>
              <a:defRPr sz="1600"/>
            </a:lvl5pPr>
            <a:lvl6pPr marL="2743200" lvl="5" indent="-31496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Char char="•"/>
              <a:defRPr sz="1600"/>
            </a:lvl6pPr>
            <a:lvl7pPr marL="3200400" lvl="6" indent="-31496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Char char="•"/>
              <a:defRPr sz="1600"/>
            </a:lvl7pPr>
            <a:lvl8pPr marL="3657600" lvl="7" indent="-314959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Char char="•"/>
              <a:defRPr sz="1600"/>
            </a:lvl8pPr>
            <a:lvl9pPr marL="4114800" lvl="8" indent="-314959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>
            <a:spLocks noGrp="1"/>
          </p:cNvSpPr>
          <p:nvPr>
            <p:ph type="title"/>
          </p:nvPr>
        </p:nvSpPr>
        <p:spPr>
          <a:xfrm>
            <a:off x="98425" y="176213"/>
            <a:ext cx="72168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-189412" y="6420097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1480" algn="l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SzPts val="2880"/>
              <a:buFont typeface="Arial"/>
              <a:buChar char="•"/>
              <a:defRPr sz="3200"/>
            </a:lvl1pPr>
            <a:lvl2pPr marL="914400" lvl="1" indent="-388619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SzPts val="2520"/>
              <a:buChar char="▪"/>
              <a:defRPr sz="2800"/>
            </a:lvl2pPr>
            <a:lvl3pPr marL="1371600" lvl="2" indent="-396239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2640"/>
              <a:buChar char="−"/>
              <a:defRPr sz="2400"/>
            </a:lvl3pPr>
            <a:lvl4pPr marL="1828800" lvl="3" indent="-32385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Char char="o"/>
              <a:defRPr sz="2000"/>
            </a:lvl4pPr>
            <a:lvl5pPr marL="2286000" lvl="4" indent="-33655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rial"/>
              <a:buChar char="•"/>
              <a:defRPr sz="2000"/>
            </a:lvl5pPr>
            <a:lvl6pPr marL="2743200" lvl="5" indent="-33655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rial"/>
              <a:buChar char="•"/>
              <a:defRPr sz="2000"/>
            </a:lvl6pPr>
            <a:lvl7pPr marL="3200400" lvl="6" indent="-33655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rial"/>
              <a:buChar char="•"/>
              <a:defRPr sz="2000"/>
            </a:lvl7pPr>
            <a:lvl8pPr marL="3657600" lvl="7" indent="-33655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rial"/>
              <a:buChar char="•"/>
              <a:defRPr sz="2000"/>
            </a:lvl8pPr>
            <a:lvl9pPr marL="4114800" lvl="8" indent="-33655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rial"/>
              <a:buChar char="•"/>
              <a:defRPr sz="2000"/>
            </a:lvl9pPr>
          </a:lstStyle>
          <a:p>
            <a:endParaRPr/>
          </a:p>
        </p:txBody>
      </p:sp>
      <p:sp>
        <p:nvSpPr>
          <p:cNvPr id="124" name="Google Shape;124;p3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260"/>
              <a:buFont typeface="Arial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000"/>
            </a:lvl3pPr>
            <a:lvl4pPr marL="1828800" lvl="3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675"/>
              <a:buFont typeface="Arial"/>
              <a:buNone/>
              <a:defRPr sz="900"/>
            </a:lvl4pPr>
            <a:lvl5pPr marL="2286000" lvl="4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765"/>
              <a:buFont typeface="Arial"/>
              <a:buNone/>
              <a:defRPr sz="900"/>
            </a:lvl5pPr>
            <a:lvl6pPr marL="2743200" lvl="5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765"/>
              <a:buFont typeface="Arial"/>
              <a:buNone/>
              <a:defRPr sz="900"/>
            </a:lvl6pPr>
            <a:lvl7pPr marL="3200400" lvl="6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765"/>
              <a:buFont typeface="Arial"/>
              <a:buNone/>
              <a:defRPr sz="900"/>
            </a:lvl7pPr>
            <a:lvl8pPr marL="3657600" lvl="7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765"/>
              <a:buFont typeface="Arial"/>
              <a:buNone/>
              <a:defRPr sz="900"/>
            </a:lvl8pPr>
            <a:lvl9pPr marL="4114800" lvl="8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765"/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3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260"/>
              <a:buFont typeface="Arial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000"/>
            </a:lvl3pPr>
            <a:lvl4pPr marL="1828800" lvl="3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675"/>
              <a:buFont typeface="Arial"/>
              <a:buNone/>
              <a:defRPr sz="900"/>
            </a:lvl4pPr>
            <a:lvl5pPr marL="2286000" lvl="4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765"/>
              <a:buFont typeface="Arial"/>
              <a:buNone/>
              <a:defRPr sz="900"/>
            </a:lvl5pPr>
            <a:lvl6pPr marL="2743200" lvl="5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765"/>
              <a:buFont typeface="Arial"/>
              <a:buNone/>
              <a:defRPr sz="900"/>
            </a:lvl6pPr>
            <a:lvl7pPr marL="3200400" lvl="6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765"/>
              <a:buFont typeface="Arial"/>
              <a:buNone/>
              <a:defRPr sz="900"/>
            </a:lvl7pPr>
            <a:lvl8pPr marL="3657600" lvl="7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765"/>
              <a:buFont typeface="Arial"/>
              <a:buNone/>
              <a:defRPr sz="900"/>
            </a:lvl8pPr>
            <a:lvl9pPr marL="4114800" lvl="8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765"/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5"/>
          <p:cNvSpPr txBox="1">
            <a:spLocks noGrp="1"/>
          </p:cNvSpPr>
          <p:nvPr>
            <p:ph type="title"/>
          </p:nvPr>
        </p:nvSpPr>
        <p:spPr>
          <a:xfrm>
            <a:off x="98425" y="176213"/>
            <a:ext cx="72168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5"/>
          <p:cNvSpPr txBox="1">
            <a:spLocks noGrp="1"/>
          </p:cNvSpPr>
          <p:nvPr>
            <p:ph type="body" idx="1"/>
          </p:nvPr>
        </p:nvSpPr>
        <p:spPr>
          <a:xfrm rot="5400000">
            <a:off x="2094700" y="-304112"/>
            <a:ext cx="5079900" cy="85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5433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980"/>
              <a:buChar char="−"/>
              <a:defRPr/>
            </a:lvl3pPr>
            <a:lvl4pPr marL="1828800" lvl="3" indent="-314325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350"/>
              <a:buChar char="o"/>
              <a:defRPr/>
            </a:lvl4pPr>
            <a:lvl5pPr marL="2286000" lvl="4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5pPr>
            <a:lvl6pPr marL="2743200" lvl="5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6pPr>
            <a:lvl7pPr marL="3200400" lvl="6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7pPr>
            <a:lvl8pPr marL="3657600" lvl="7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8pPr>
            <a:lvl9pPr marL="4114800" lvl="8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6"/>
          <p:cNvSpPr txBox="1">
            <a:spLocks noGrp="1"/>
          </p:cNvSpPr>
          <p:nvPr>
            <p:ph type="title"/>
          </p:nvPr>
        </p:nvSpPr>
        <p:spPr>
          <a:xfrm rot="5400000">
            <a:off x="4640200" y="2241550"/>
            <a:ext cx="6307200" cy="21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6"/>
          <p:cNvSpPr txBox="1">
            <a:spLocks noGrp="1"/>
          </p:cNvSpPr>
          <p:nvPr>
            <p:ph type="body" idx="1"/>
          </p:nvPr>
        </p:nvSpPr>
        <p:spPr>
          <a:xfrm rot="5400000">
            <a:off x="179413" y="125500"/>
            <a:ext cx="6307200" cy="64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5433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980"/>
              <a:buChar char="−"/>
              <a:defRPr/>
            </a:lvl3pPr>
            <a:lvl4pPr marL="1828800" lvl="3" indent="-314325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350"/>
              <a:buChar char="o"/>
              <a:defRPr/>
            </a:lvl4pPr>
            <a:lvl5pPr marL="2286000" lvl="4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5pPr>
            <a:lvl6pPr marL="2743200" lvl="5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6pPr>
            <a:lvl7pPr marL="3200400" lvl="6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7pPr>
            <a:lvl8pPr marL="3657600" lvl="7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8pPr>
            <a:lvl9pPr marL="4114800" lvl="8" indent="-32575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168622" y="6393970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379413" y="1411288"/>
            <a:ext cx="8510700" cy="50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004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036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96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96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96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959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959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0" y="828675"/>
            <a:ext cx="7899300" cy="74700"/>
          </a:xfrm>
          <a:prstGeom prst="rect">
            <a:avLst/>
          </a:prstGeom>
          <a:solidFill>
            <a:srgbClr val="9999F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3"/>
          <p:cNvSpPr txBox="1"/>
          <p:nvPr/>
        </p:nvSpPr>
        <p:spPr>
          <a:xfrm>
            <a:off x="-78377" y="6583500"/>
            <a:ext cx="4572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13" descr="sun_2C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319114" y="147638"/>
            <a:ext cx="1288895" cy="37623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98425" y="176213"/>
            <a:ext cx="72168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5"/>
          <p:cNvSpPr txBox="1">
            <a:spLocks noGrp="1"/>
          </p:cNvSpPr>
          <p:nvPr>
            <p:ph type="body" idx="1"/>
          </p:nvPr>
        </p:nvSpPr>
        <p:spPr>
          <a:xfrm>
            <a:off x="379413" y="1411288"/>
            <a:ext cx="8510700" cy="50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004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036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96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96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96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959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959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25"/>
          <p:cNvSpPr/>
          <p:nvPr/>
        </p:nvSpPr>
        <p:spPr>
          <a:xfrm>
            <a:off x="0" y="828675"/>
            <a:ext cx="7899300" cy="74700"/>
          </a:xfrm>
          <a:prstGeom prst="rect">
            <a:avLst/>
          </a:prstGeom>
          <a:solidFill>
            <a:srgbClr val="9999F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5"/>
          <p:cNvSpPr txBox="1"/>
          <p:nvPr/>
        </p:nvSpPr>
        <p:spPr>
          <a:xfrm>
            <a:off x="-84909" y="6531111"/>
            <a:ext cx="4572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25" descr="sun_2C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319114" y="147638"/>
            <a:ext cx="1288895" cy="37623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5"/>
          <p:cNvSpPr txBox="1">
            <a:spLocks noGrp="1"/>
          </p:cNvSpPr>
          <p:nvPr>
            <p:ph type="title"/>
          </p:nvPr>
        </p:nvSpPr>
        <p:spPr>
          <a:xfrm>
            <a:off x="98425" y="176213"/>
            <a:ext cx="72168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Relationship Id="rId4" Type="http://schemas.openxmlformats.org/officeDocument/2006/relationships/customXml" Target="../ink/ink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7"/>
          <p:cNvSpPr txBox="1">
            <a:spLocks noGrp="1"/>
          </p:cNvSpPr>
          <p:nvPr>
            <p:ph type="ctrTitle"/>
          </p:nvPr>
        </p:nvSpPr>
        <p:spPr>
          <a:xfrm>
            <a:off x="231775" y="2689007"/>
            <a:ext cx="8643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Partitionable Asynchronous Cryptocurrency Blockchain</a:t>
            </a:r>
            <a:endParaRPr sz="2200"/>
          </a:p>
        </p:txBody>
      </p:sp>
      <p:sp>
        <p:nvSpPr>
          <p:cNvPr id="141" name="Google Shape;141;p37"/>
          <p:cNvSpPr txBox="1">
            <a:spLocks noGrp="1"/>
          </p:cNvSpPr>
          <p:nvPr>
            <p:ph type="subTitle" idx="1"/>
          </p:nvPr>
        </p:nvSpPr>
        <p:spPr>
          <a:xfrm>
            <a:off x="5089525" y="3744913"/>
            <a:ext cx="3663900" cy="20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1980"/>
              <a:buFont typeface="Arial"/>
              <a:buNone/>
            </a:pPr>
            <a:r>
              <a:rPr lang="en" sz="2200"/>
              <a:t>Kendric Hood</a:t>
            </a:r>
            <a:endParaRPr sz="220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1980"/>
              <a:buFont typeface="Arial"/>
              <a:buNone/>
            </a:pPr>
            <a:r>
              <a:rPr lang="en" sz="2200"/>
              <a:t>Joseph Oglio</a:t>
            </a:r>
            <a:endParaRPr sz="2200"/>
          </a:p>
          <a:p>
            <a:pPr marL="0" marR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1980"/>
              <a:buFont typeface="Arial"/>
              <a:buNone/>
            </a:pPr>
            <a:r>
              <a:rPr lang="en" sz="2200" u="sng"/>
              <a:t>Mikhail Nesterenko</a:t>
            </a:r>
            <a:endParaRPr sz="2200" u="sng"/>
          </a:p>
          <a:p>
            <a:pPr marL="0" lvl="0" indent="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Arial"/>
              <a:buNone/>
            </a:pPr>
            <a:r>
              <a:rPr lang="en" sz="2200"/>
              <a:t>Gokarna Sharma</a:t>
            </a:r>
            <a:endParaRPr sz="2400">
              <a:solidFill>
                <a:srgbClr val="000099"/>
              </a:solidFill>
            </a:endParaRPr>
          </a:p>
        </p:txBody>
      </p:sp>
      <p:pic>
        <p:nvPicPr>
          <p:cNvPr id="142" name="Google Shape;142;p37" descr="sun_2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6422" y="402632"/>
            <a:ext cx="3047574" cy="89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7"/>
          <p:cNvSpPr/>
          <p:nvPr/>
        </p:nvSpPr>
        <p:spPr>
          <a:xfrm>
            <a:off x="631843" y="3335338"/>
            <a:ext cx="8067600" cy="77700"/>
          </a:xfrm>
          <a:prstGeom prst="rect">
            <a:avLst/>
          </a:prstGeom>
          <a:solidFill>
            <a:srgbClr val="9999F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6666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4" name="Google Shape;144;p37"/>
          <p:cNvSpPr txBox="1"/>
          <p:nvPr/>
        </p:nvSpPr>
        <p:spPr>
          <a:xfrm>
            <a:off x="457200" y="6343650"/>
            <a:ext cx="1082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000099"/>
                </a:solidFill>
              </a:rPr>
              <a:t>Kent, Ohio</a:t>
            </a:r>
            <a:endParaRPr sz="1200" b="0" i="0" u="none" strike="noStrike" cap="non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7"/>
          <p:cNvSpPr txBox="1"/>
          <p:nvPr/>
        </p:nvSpPr>
        <p:spPr>
          <a:xfrm>
            <a:off x="7253303" y="6343650"/>
            <a:ext cx="1361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000099"/>
                </a:solidFill>
              </a:rPr>
              <a:t>May 3-6, 2021</a:t>
            </a:r>
            <a:endParaRPr sz="1200" b="0" i="0" u="none" strike="noStrike" cap="non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121" y="3812636"/>
            <a:ext cx="4554376" cy="130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2598750" cy="167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43"/>
    </mc:Choice>
    <mc:Fallback xmlns="">
      <p:transition spd="slow" advTm="1844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6"/>
          <p:cNvSpPr txBox="1">
            <a:spLocks noGrp="1"/>
          </p:cNvSpPr>
          <p:nvPr>
            <p:ph type="title"/>
          </p:nvPr>
        </p:nvSpPr>
        <p:spPr>
          <a:xfrm>
            <a:off x="1292100" y="199175"/>
            <a:ext cx="5787000" cy="47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Blockchain Definitions</a:t>
            </a:r>
            <a:endParaRPr/>
          </a:p>
        </p:txBody>
      </p:sp>
      <p:sp>
        <p:nvSpPr>
          <p:cNvPr id="212" name="Google Shape;212;p46"/>
          <p:cNvSpPr txBox="1">
            <a:spLocks noGrp="1"/>
          </p:cNvSpPr>
          <p:nvPr>
            <p:ph type="body" idx="1"/>
          </p:nvPr>
        </p:nvSpPr>
        <p:spPr>
          <a:xfrm>
            <a:off x="512673" y="3487634"/>
            <a:ext cx="8301300" cy="28932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99"/>
                </a:solidFill>
              </a:rPr>
              <a:t>block/link </a:t>
            </a:r>
            <a:r>
              <a:rPr lang="en" dirty="0"/>
              <a:t>- group of transactions that includes a reference to the previous block</a:t>
            </a:r>
            <a:endParaRPr dirty="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99"/>
                </a:solidFill>
              </a:rPr>
              <a:t>genesis </a:t>
            </a:r>
            <a:r>
              <a:rPr lang="en" dirty="0"/>
              <a:t>- first block</a:t>
            </a:r>
            <a:endParaRPr dirty="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99"/>
                </a:solidFill>
              </a:rPr>
              <a:t>seed </a:t>
            </a:r>
            <a:r>
              <a:rPr lang="en" dirty="0"/>
              <a:t>- block in which accounts are split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99"/>
                </a:solidFill>
              </a:rPr>
              <a:t>mining </a:t>
            </a:r>
            <a:r>
              <a:rPr lang="en" dirty="0">
                <a:solidFill>
                  <a:srgbClr val="000000"/>
                </a:solidFill>
              </a:rPr>
              <a:t>- creating and linking a new block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99"/>
                </a:solidFill>
              </a:rPr>
              <a:t>	</a:t>
            </a:r>
            <a:r>
              <a:rPr lang="en" dirty="0"/>
              <a:t>peer adds mined block to the longest chain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99"/>
                </a:solidFill>
              </a:rPr>
              <a:t>tree </a:t>
            </a:r>
            <a:r>
              <a:rPr lang="en" dirty="0"/>
              <a:t>- graph of all blocks and links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000099"/>
                </a:solidFill>
              </a:rPr>
              <a:t>fork</a:t>
            </a:r>
            <a:r>
              <a:rPr lang="en" dirty="0"/>
              <a:t> - two blocks that reference the same previous block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99"/>
                </a:solidFill>
              </a:rPr>
              <a:t>branch</a:t>
            </a:r>
            <a:r>
              <a:rPr lang="en" dirty="0"/>
              <a:t> - a chain of blocks from the genesis block to some other</a:t>
            </a:r>
            <a:br>
              <a:rPr lang="en" dirty="0"/>
            </a:br>
            <a:r>
              <a:rPr lang="en" dirty="0"/>
              <a:t> block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99"/>
                </a:solidFill>
                <a:highlight>
                  <a:schemeClr val="lt1"/>
                </a:highlight>
              </a:rPr>
              <a:t>permanent branch </a:t>
            </a:r>
            <a:r>
              <a:rPr lang="en" dirty="0">
                <a:highlight>
                  <a:schemeClr val="lt1"/>
                </a:highlight>
              </a:rPr>
              <a:t>- a branch which grows forever under normal </a:t>
            </a:r>
            <a:br>
              <a:rPr lang="en" dirty="0">
                <a:highlight>
                  <a:schemeClr val="lt1"/>
                </a:highlight>
              </a:rPr>
            </a:br>
            <a:r>
              <a:rPr lang="en" dirty="0">
                <a:highlight>
                  <a:schemeClr val="lt1"/>
                </a:highlight>
              </a:rPr>
              <a:t>operation of the algorithm</a:t>
            </a:r>
            <a:endParaRPr dirty="0"/>
          </a:p>
        </p:txBody>
      </p:sp>
      <p:pic>
        <p:nvPicPr>
          <p:cNvPr id="213" name="Google Shape;21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376" y="1204725"/>
            <a:ext cx="8595851" cy="245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64"/>
    </mc:Choice>
    <mc:Fallback xmlns="">
      <p:transition spd="slow" advTm="6976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6300" y="821225"/>
            <a:ext cx="799210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47"/>
          <p:cNvSpPr txBox="1">
            <a:spLocks noGrp="1"/>
          </p:cNvSpPr>
          <p:nvPr>
            <p:ph type="title"/>
          </p:nvPr>
        </p:nvSpPr>
        <p:spPr>
          <a:xfrm>
            <a:off x="608525" y="114300"/>
            <a:ext cx="7188600" cy="844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Partitionable Blockchain Consensus </a:t>
            </a:r>
            <a:br>
              <a:rPr lang="en"/>
            </a:br>
            <a:r>
              <a:rPr lang="en"/>
              <a:t>Problem and Impossibility</a:t>
            </a:r>
            <a:endParaRPr/>
          </a:p>
        </p:txBody>
      </p:sp>
      <p:sp>
        <p:nvSpPr>
          <p:cNvPr id="220" name="Google Shape;220;p47"/>
          <p:cNvSpPr txBox="1">
            <a:spLocks noGrp="1"/>
          </p:cNvSpPr>
          <p:nvPr>
            <p:ph type="body" idx="1"/>
          </p:nvPr>
        </p:nvSpPr>
        <p:spPr>
          <a:xfrm>
            <a:off x="360625" y="1252400"/>
            <a:ext cx="8340000" cy="523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 dirty="0">
                <a:solidFill>
                  <a:srgbClr val="000099"/>
                </a:solidFill>
              </a:rPr>
              <a:t>invalid transaction </a:t>
            </a:r>
            <a:r>
              <a:rPr lang="en" dirty="0"/>
              <a:t>creates a negative account balance</a:t>
            </a:r>
            <a:endParaRPr dirty="0"/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 dirty="0">
                <a:solidFill>
                  <a:srgbClr val="000099"/>
                </a:solidFill>
              </a:rPr>
              <a:t>permanently valid transaction </a:t>
            </a:r>
            <a:r>
              <a:rPr lang="en" dirty="0"/>
              <a:t>is never invalid</a:t>
            </a:r>
            <a:endParaRPr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dirty="0"/>
              <a:t>transactions in</a:t>
            </a:r>
            <a:r>
              <a:rPr lang="en" dirty="0">
                <a:solidFill>
                  <a:srgbClr val="000099"/>
                </a:solidFill>
              </a:rPr>
              <a:t> mergeable branches </a:t>
            </a:r>
            <a:r>
              <a:rPr lang="en" dirty="0"/>
              <a:t>can be combined and ordered arbitrarily without creating negative account balances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9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99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Definition 1:</a:t>
            </a:r>
            <a:r>
              <a:rPr lang="en" dirty="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The Partitionable Blockchain Consensus Problem:</a:t>
            </a:r>
            <a:endParaRPr dirty="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•"/>
            </a:pPr>
            <a:r>
              <a:rPr lang="en" dirty="0">
                <a:solidFill>
                  <a:srgbClr val="000099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confirmation validity:</a:t>
            </a:r>
            <a:r>
              <a:rPr lang="en" dirty="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no invalid transaction is confirmed</a:t>
            </a:r>
            <a:endParaRPr dirty="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•"/>
            </a:pPr>
            <a:r>
              <a:rPr lang="en" dirty="0">
                <a:solidFill>
                  <a:srgbClr val="000099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branch compatibility:</a:t>
            </a:r>
            <a:r>
              <a:rPr lang="en" dirty="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permanent branches are mergeable</a:t>
            </a:r>
            <a:endParaRPr dirty="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•"/>
            </a:pPr>
            <a:r>
              <a:rPr lang="en" dirty="0">
                <a:solidFill>
                  <a:srgbClr val="000099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progress</a:t>
            </a:r>
            <a:r>
              <a:rPr lang="en" dirty="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 every permanently valid transaction is eventually confirmed</a:t>
            </a:r>
            <a:endParaRPr dirty="0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30187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99"/>
              </a:solidFill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99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Theorem 1:</a:t>
            </a:r>
            <a:r>
              <a:rPr lang="en" dirty="0">
                <a:solidFill>
                  <a:srgbClr val="000099"/>
                </a:solidFill>
              </a:rPr>
              <a:t> </a:t>
            </a:r>
            <a:r>
              <a:rPr lang="en" dirty="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It is impossible to solve the Partitionable Blockchain Consensus Problem in the pure asynchronous system.</a:t>
            </a:r>
            <a:endParaRPr dirty="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intuition</a:t>
            </a:r>
            <a:endParaRPr dirty="0"/>
          </a:p>
          <a:p>
            <a:pPr marL="457200" marR="0" lvl="0" indent="-330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•"/>
            </a:pPr>
            <a:r>
              <a:rPr lang="en" dirty="0"/>
              <a:t>for correct post-split operation peers across partitions need to </a:t>
            </a:r>
            <a:br>
              <a:rPr lang="en" dirty="0"/>
            </a:br>
            <a:r>
              <a:rPr lang="en" dirty="0"/>
              <a:t>agree on last mined block </a:t>
            </a:r>
            <a:endParaRPr dirty="0"/>
          </a:p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 dirty="0"/>
              <a:t>in asynchronous system, have to rely on messages</a:t>
            </a:r>
            <a:endParaRPr dirty="0"/>
          </a:p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 dirty="0"/>
              <a:t>sender is not sure if message reached receiver or lost due to split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203"/>
    </mc:Choice>
    <mc:Fallback xmlns="">
      <p:transition spd="slow" advTm="10120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8"/>
          <p:cNvSpPr txBox="1">
            <a:spLocks noGrp="1"/>
          </p:cNvSpPr>
          <p:nvPr>
            <p:ph type="title"/>
          </p:nvPr>
        </p:nvSpPr>
        <p:spPr>
          <a:xfrm>
            <a:off x="457201" y="314663"/>
            <a:ext cx="73914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227" name="Google Shape;227;p48"/>
          <p:cNvSpPr txBox="1">
            <a:spLocks noGrp="1"/>
          </p:cNvSpPr>
          <p:nvPr>
            <p:ph type="body" idx="1"/>
          </p:nvPr>
        </p:nvSpPr>
        <p:spPr>
          <a:xfrm>
            <a:off x="2876250" y="1635350"/>
            <a:ext cx="3391500" cy="17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20"/>
              <a:buChar char="•"/>
            </a:pPr>
            <a:r>
              <a:rPr lang="en">
                <a:solidFill>
                  <a:srgbClr val="000099"/>
                </a:solidFill>
              </a:rPr>
              <a:t>consensus</a:t>
            </a:r>
            <a:endParaRPr>
              <a:solidFill>
                <a:srgbClr val="000099"/>
              </a:solidFill>
            </a:endParaRPr>
          </a:p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20"/>
              <a:buChar char="•"/>
            </a:pPr>
            <a:r>
              <a:rPr lang="en">
                <a:solidFill>
                  <a:srgbClr val="000099"/>
                </a:solidFill>
              </a:rPr>
              <a:t>impossibility</a:t>
            </a:r>
            <a:endParaRPr>
              <a:solidFill>
                <a:srgbClr val="FF0000"/>
              </a:solidFill>
              <a:highlight>
                <a:srgbClr val="FFF2CC"/>
              </a:highlight>
            </a:endParaRPr>
          </a:p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20"/>
              <a:buChar char="•"/>
            </a:pPr>
            <a:r>
              <a:rPr lang="en">
                <a:solidFill>
                  <a:srgbClr val="FF0000"/>
                </a:solidFill>
                <a:highlight>
                  <a:srgbClr val="FFF2CC"/>
                </a:highlight>
              </a:rPr>
              <a:t>detectors</a:t>
            </a:r>
            <a:endParaRPr>
              <a:solidFill>
                <a:srgbClr val="FF0000"/>
              </a:solidFill>
              <a:highlight>
                <a:srgbClr val="FFF2CC"/>
              </a:highlight>
            </a:endParaRPr>
          </a:p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20"/>
              <a:buChar char="•"/>
            </a:pPr>
            <a:r>
              <a:rPr lang="en">
                <a:solidFill>
                  <a:srgbClr val="000099"/>
                </a:solidFill>
              </a:rPr>
              <a:t>algorithm</a:t>
            </a:r>
            <a:endParaRPr>
              <a:solidFill>
                <a:srgbClr val="000099"/>
              </a:solidFill>
            </a:endParaRPr>
          </a:p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20"/>
              <a:buChar char="•"/>
            </a:pPr>
            <a:r>
              <a:rPr lang="en">
                <a:solidFill>
                  <a:srgbClr val="000099"/>
                </a:solidFill>
              </a:rPr>
              <a:t>performance evaluation</a:t>
            </a:r>
            <a:endParaRPr>
              <a:solidFill>
                <a:srgbClr val="000099"/>
              </a:solidFill>
            </a:endParaRPr>
          </a:p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20"/>
              <a:buChar char="•"/>
            </a:pPr>
            <a:r>
              <a:rPr lang="en">
                <a:solidFill>
                  <a:srgbClr val="000099"/>
                </a:solidFill>
              </a:rPr>
              <a:t>extensions</a:t>
            </a:r>
            <a:endParaRPr>
              <a:solidFill>
                <a:srgbClr val="000099"/>
              </a:solidFill>
            </a:endParaRPr>
          </a:p>
          <a:p>
            <a:pPr marL="230187" marR="0" lvl="0" indent="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>
              <a:solidFill>
                <a:srgbClr val="000099"/>
              </a:solidFill>
            </a:endParaRPr>
          </a:p>
        </p:txBody>
      </p:sp>
      <p:pic>
        <p:nvPicPr>
          <p:cNvPr id="228" name="Google Shape;22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5075" y="4196175"/>
            <a:ext cx="4281675" cy="122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4"/>
    </mc:Choice>
    <mc:Fallback xmlns="">
      <p:transition spd="slow" advTm="342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9"/>
          <p:cNvSpPr txBox="1">
            <a:spLocks noGrp="1"/>
          </p:cNvSpPr>
          <p:nvPr>
            <p:ph type="title"/>
          </p:nvPr>
        </p:nvSpPr>
        <p:spPr>
          <a:xfrm>
            <a:off x="120650" y="184150"/>
            <a:ext cx="6778200" cy="47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Detector Definition</a:t>
            </a:r>
            <a:endParaRPr/>
          </a:p>
        </p:txBody>
      </p:sp>
      <p:sp>
        <p:nvSpPr>
          <p:cNvPr id="234" name="Google Shape;234;p49"/>
          <p:cNvSpPr txBox="1">
            <a:spLocks noGrp="1"/>
          </p:cNvSpPr>
          <p:nvPr>
            <p:ph type="body" idx="1"/>
          </p:nvPr>
        </p:nvSpPr>
        <p:spPr>
          <a:xfrm>
            <a:off x="1134948" y="1404175"/>
            <a:ext cx="6778200" cy="5079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99"/>
                </a:solidFill>
              </a:rPr>
              <a:t>detector </a:t>
            </a:r>
            <a:r>
              <a:rPr lang="en" i="1"/>
              <a:t>–</a:t>
            </a:r>
            <a:r>
              <a:rPr lang="en">
                <a:solidFill>
                  <a:srgbClr val="000099"/>
                </a:solidFill>
              </a:rPr>
              <a:t> </a:t>
            </a:r>
            <a:r>
              <a:rPr lang="en"/>
              <a:t>mechanism to introduce additional functionality otherwise unavailable in the system model</a:t>
            </a:r>
            <a:endParaRPr/>
          </a:p>
          <a:p>
            <a:pPr marL="0" lvl="0" indent="45720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"/>
              <a:t>ex: [CT] failure detectors to circumvent  FLP impossibility </a:t>
            </a:r>
            <a:endParaRPr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>
              <a:solidFill>
                <a:srgbClr val="000099"/>
              </a:solidFill>
            </a:endParaRPr>
          </a:p>
          <a:p>
            <a:pPr marL="457200" lvl="0" indent="-331470" algn="l" rtl="0">
              <a:spcBef>
                <a:spcPts val="320"/>
              </a:spcBef>
              <a:spcAft>
                <a:spcPts val="0"/>
              </a:spcAft>
              <a:buSzPts val="1620"/>
              <a:buChar char="•"/>
            </a:pPr>
            <a:r>
              <a:rPr lang="en"/>
              <a:t>detector A is </a:t>
            </a:r>
            <a:r>
              <a:rPr lang="en">
                <a:solidFill>
                  <a:srgbClr val="000099"/>
                </a:solidFill>
              </a:rPr>
              <a:t>strictly weaker </a:t>
            </a:r>
            <a:r>
              <a:rPr lang="en"/>
              <a:t>than B, denoted A ≺ B, if A can be built from B and B can not be built from A </a:t>
            </a:r>
            <a:endParaRPr>
              <a:solidFill>
                <a:srgbClr val="000099"/>
              </a:solidFill>
            </a:endParaRPr>
          </a:p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/>
              <a:t>detector A is </a:t>
            </a:r>
            <a:r>
              <a:rPr lang="en">
                <a:solidFill>
                  <a:srgbClr val="000099"/>
                </a:solidFill>
              </a:rPr>
              <a:t>equivalent to</a:t>
            </a:r>
            <a:r>
              <a:rPr lang="en"/>
              <a:t> B, denoted A ≡ B, </a:t>
            </a:r>
            <a:r>
              <a:rPr lang="en" i="1"/>
              <a:t> </a:t>
            </a:r>
            <a:r>
              <a:rPr lang="en"/>
              <a:t>if A can be built from B and v.v.</a:t>
            </a:r>
            <a:endParaRPr/>
          </a:p>
          <a:p>
            <a:pPr marL="230187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17"/>
    </mc:Choice>
    <mc:Fallback xmlns="">
      <p:transition spd="slow" advTm="4301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0"/>
          <p:cNvSpPr txBox="1">
            <a:spLocks noGrp="1"/>
          </p:cNvSpPr>
          <p:nvPr>
            <p:ph type="title"/>
          </p:nvPr>
        </p:nvSpPr>
        <p:spPr>
          <a:xfrm>
            <a:off x="1001475" y="184150"/>
            <a:ext cx="5897400" cy="47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Partition Detectors</a:t>
            </a:r>
            <a:endParaRPr dirty="0"/>
          </a:p>
        </p:txBody>
      </p:sp>
      <p:sp>
        <p:nvSpPr>
          <p:cNvPr id="240" name="Google Shape;240;p50"/>
          <p:cNvSpPr txBox="1">
            <a:spLocks noGrp="1"/>
          </p:cNvSpPr>
          <p:nvPr>
            <p:ph type="body" idx="1"/>
          </p:nvPr>
        </p:nvSpPr>
        <p:spPr>
          <a:xfrm>
            <a:off x="271670" y="1283125"/>
            <a:ext cx="8468980" cy="5079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000099"/>
                </a:solidFill>
              </a:rPr>
              <a:t>SPLIT</a:t>
            </a:r>
            <a:r>
              <a:rPr lang="en" i="1" dirty="0"/>
              <a:t>– </a:t>
            </a:r>
            <a:r>
              <a:rPr lang="en" dirty="0"/>
              <a:t>determines whether split in the system has occurred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99"/>
                </a:solidFill>
              </a:rPr>
              <a:t>PROP</a:t>
            </a:r>
            <a:r>
              <a:rPr lang="en" i="1" dirty="0"/>
              <a:t>– </a:t>
            </a:r>
            <a:r>
              <a:rPr lang="en" dirty="0"/>
              <a:t>determines whether a particular block is delivered to peers of the entire network or just for a single partition</a:t>
            </a:r>
            <a:endParaRPr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99"/>
                </a:solidFill>
              </a:rPr>
              <a:t>AGE</a:t>
            </a:r>
            <a:r>
              <a:rPr lang="en" i="1" dirty="0"/>
              <a:t>– </a:t>
            </a:r>
            <a:r>
              <a:rPr lang="en" dirty="0"/>
              <a:t>determines whether the block was mined before (</a:t>
            </a:r>
            <a:r>
              <a:rPr lang="en" dirty="0">
                <a:solidFill>
                  <a:srgbClr val="000099"/>
                </a:solidFill>
              </a:rPr>
              <a:t>old block</a:t>
            </a:r>
            <a:r>
              <a:rPr lang="en" dirty="0"/>
              <a:t>)  or after (</a:t>
            </a:r>
            <a:r>
              <a:rPr lang="en" dirty="0">
                <a:solidFill>
                  <a:srgbClr val="000099"/>
                </a:solidFill>
              </a:rPr>
              <a:t>new block</a:t>
            </a:r>
            <a:r>
              <a:rPr lang="en" dirty="0"/>
              <a:t>) the split</a:t>
            </a:r>
            <a:endParaRPr dirty="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perfect AGE, never makes mistakes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99"/>
              </a:solidFill>
            </a:endParaRPr>
          </a:p>
          <a:p>
            <a:pPr marL="0" lvl="0" indent="45720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99"/>
                </a:solidFill>
              </a:rPr>
              <a:t>◇AGE </a:t>
            </a:r>
            <a:r>
              <a:rPr lang="en" i="1" dirty="0"/>
              <a:t>– </a:t>
            </a:r>
            <a:r>
              <a:rPr lang="en" dirty="0"/>
              <a:t>can make finitely many mistakes </a:t>
            </a:r>
            <a:endParaRPr dirty="0"/>
          </a:p>
          <a:p>
            <a:pPr marL="0" lvl="0" indent="457200" algn="l" rtl="0">
              <a:spcBef>
                <a:spcPts val="3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99"/>
                </a:solidFill>
              </a:rPr>
              <a:t>WAGE </a:t>
            </a:r>
            <a:r>
              <a:rPr lang="en" i="1" dirty="0"/>
              <a:t>– </a:t>
            </a:r>
            <a:r>
              <a:rPr lang="en" dirty="0"/>
              <a:t>at least one peer per partition stops making mistakes, others may not</a:t>
            </a:r>
            <a:br>
              <a:rPr lang="en" dirty="0"/>
            </a:br>
            <a:r>
              <a:rPr lang="en" dirty="0"/>
              <a:t>                       permanently settle on incorrect info</a:t>
            </a:r>
            <a:endParaRPr dirty="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             (either never choose or eventually choose correct info)</a:t>
            </a:r>
            <a:endParaRPr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99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Theorem 2</a:t>
            </a:r>
            <a:r>
              <a:rPr lang="en" dirty="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 The relationship between partitioning detectors is as follows: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	                  SPLIT  </a:t>
            </a:r>
            <a:r>
              <a:rPr lang="en-US" dirty="0">
                <a:highlight>
                  <a:schemeClr val="lt1"/>
                </a:highlight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  <a:sym typeface="Times New Roman"/>
              </a:rPr>
              <a:t>≺</a:t>
            </a:r>
            <a:r>
              <a:rPr lang="en-US" dirty="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PROP ≡ AGE  </a:t>
            </a:r>
            <a:r>
              <a:rPr lang="en-US" dirty="0">
                <a:highlight>
                  <a:schemeClr val="lt1"/>
                </a:highlight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Times New Roman"/>
              </a:rPr>
              <a:t>≻  </a:t>
            </a:r>
            <a:r>
              <a:rPr lang="en-US" dirty="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◇AGE ≡ WAGE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794"/>
    </mc:Choice>
    <mc:Fallback xmlns="">
      <p:transition spd="slow" advTm="7779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1"/>
          <p:cNvSpPr txBox="1">
            <a:spLocks noGrp="1"/>
          </p:cNvSpPr>
          <p:nvPr>
            <p:ph type="title"/>
          </p:nvPr>
        </p:nvSpPr>
        <p:spPr>
          <a:xfrm>
            <a:off x="457201" y="314663"/>
            <a:ext cx="73914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247" name="Google Shape;247;p51"/>
          <p:cNvSpPr txBox="1">
            <a:spLocks noGrp="1"/>
          </p:cNvSpPr>
          <p:nvPr>
            <p:ph type="body" idx="1"/>
          </p:nvPr>
        </p:nvSpPr>
        <p:spPr>
          <a:xfrm>
            <a:off x="2876250" y="1635350"/>
            <a:ext cx="3391500" cy="17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20"/>
              <a:buChar char="•"/>
            </a:pPr>
            <a:r>
              <a:rPr lang="en">
                <a:solidFill>
                  <a:srgbClr val="000099"/>
                </a:solidFill>
              </a:rPr>
              <a:t>consensus</a:t>
            </a:r>
            <a:endParaRPr>
              <a:solidFill>
                <a:srgbClr val="000099"/>
              </a:solidFill>
            </a:endParaRPr>
          </a:p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20"/>
              <a:buChar char="•"/>
            </a:pPr>
            <a:r>
              <a:rPr lang="en">
                <a:solidFill>
                  <a:srgbClr val="000099"/>
                </a:solidFill>
              </a:rPr>
              <a:t>impossibility</a:t>
            </a:r>
            <a:endParaRPr>
              <a:solidFill>
                <a:srgbClr val="000099"/>
              </a:solidFill>
            </a:endParaRPr>
          </a:p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20"/>
              <a:buChar char="•"/>
            </a:pPr>
            <a:r>
              <a:rPr lang="en">
                <a:solidFill>
                  <a:srgbClr val="000099"/>
                </a:solidFill>
              </a:rPr>
              <a:t>detectors</a:t>
            </a:r>
            <a:endParaRPr>
              <a:solidFill>
                <a:srgbClr val="000099"/>
              </a:solidFill>
            </a:endParaRPr>
          </a:p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20"/>
              <a:buChar char="•"/>
            </a:pPr>
            <a:r>
              <a:rPr lang="en">
                <a:solidFill>
                  <a:srgbClr val="FF0000"/>
                </a:solidFill>
                <a:highlight>
                  <a:srgbClr val="FFF2CC"/>
                </a:highlight>
              </a:rPr>
              <a:t>algorithm</a:t>
            </a:r>
            <a:endParaRPr>
              <a:solidFill>
                <a:srgbClr val="FF0000"/>
              </a:solidFill>
              <a:highlight>
                <a:srgbClr val="FFF2CC"/>
              </a:highlight>
            </a:endParaRPr>
          </a:p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20"/>
              <a:buChar char="•"/>
            </a:pPr>
            <a:r>
              <a:rPr lang="en">
                <a:solidFill>
                  <a:srgbClr val="000099"/>
                </a:solidFill>
              </a:rPr>
              <a:t>performance evaluation</a:t>
            </a:r>
            <a:endParaRPr>
              <a:solidFill>
                <a:srgbClr val="000099"/>
              </a:solidFill>
            </a:endParaRPr>
          </a:p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20"/>
              <a:buChar char="•"/>
            </a:pPr>
            <a:r>
              <a:rPr lang="en">
                <a:solidFill>
                  <a:srgbClr val="000099"/>
                </a:solidFill>
              </a:rPr>
              <a:t>extensions</a:t>
            </a:r>
            <a:endParaRPr>
              <a:solidFill>
                <a:srgbClr val="000099"/>
              </a:solidFill>
            </a:endParaRPr>
          </a:p>
          <a:p>
            <a:pPr marL="230187" marR="0" lvl="0" indent="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>
              <a:solidFill>
                <a:srgbClr val="000099"/>
              </a:solidFill>
            </a:endParaRPr>
          </a:p>
        </p:txBody>
      </p:sp>
      <p:pic>
        <p:nvPicPr>
          <p:cNvPr id="248" name="Google Shape;24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5075" y="4196175"/>
            <a:ext cx="4281675" cy="122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5"/>
    </mc:Choice>
    <mc:Fallback xmlns="">
      <p:transition spd="slow" advTm="307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650" y="1073759"/>
            <a:ext cx="8769476" cy="250554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dashDot"/>
            <a:round/>
            <a:headEnd type="none" w="sm" len="sm"/>
            <a:tailEnd type="none" w="sm" len="sm"/>
          </a:ln>
        </p:spPr>
      </p:pic>
      <p:sp>
        <p:nvSpPr>
          <p:cNvPr id="254" name="Google Shape;254;p52"/>
          <p:cNvSpPr txBox="1">
            <a:spLocks noGrp="1"/>
          </p:cNvSpPr>
          <p:nvPr>
            <p:ph type="title"/>
          </p:nvPr>
        </p:nvSpPr>
        <p:spPr>
          <a:xfrm>
            <a:off x="1031825" y="184150"/>
            <a:ext cx="5867100" cy="47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Algorithm  PART Description</a:t>
            </a:r>
            <a:endParaRPr/>
          </a:p>
        </p:txBody>
      </p:sp>
      <p:sp>
        <p:nvSpPr>
          <p:cNvPr id="255" name="Google Shape;255;p52"/>
          <p:cNvSpPr txBox="1">
            <a:spLocks noGrp="1"/>
          </p:cNvSpPr>
          <p:nvPr>
            <p:ph type="body" idx="1"/>
          </p:nvPr>
        </p:nvSpPr>
        <p:spPr>
          <a:xfrm>
            <a:off x="379425" y="3429000"/>
            <a:ext cx="8510700" cy="306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99"/>
                </a:solidFill>
              </a:rPr>
              <a:t>Algorithm PART</a:t>
            </a:r>
            <a:r>
              <a:rPr lang="en" i="1" dirty="0">
                <a:solidFill>
                  <a:srgbClr val="000099"/>
                </a:solidFill>
              </a:rPr>
              <a:t>+</a:t>
            </a:r>
            <a:r>
              <a:rPr lang="en" dirty="0">
                <a:solidFill>
                  <a:srgbClr val="000099"/>
                </a:solidFill>
              </a:rPr>
              <a:t>AGE</a:t>
            </a:r>
            <a:endParaRPr dirty="0"/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 dirty="0"/>
              <a:t>AGE determines if old (mined before split) or new (afer)  </a:t>
            </a:r>
            <a:endParaRPr dirty="0"/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 dirty="0">
                <a:solidFill>
                  <a:srgbClr val="000099"/>
                </a:solidFill>
              </a:rPr>
              <a:t>longest chain</a:t>
            </a:r>
            <a:endParaRPr dirty="0">
              <a:solidFill>
                <a:srgbClr val="000099"/>
              </a:solidFill>
            </a:endParaRPr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ts val="1620"/>
              <a:buChar char="▪"/>
            </a:pPr>
            <a:r>
              <a:rPr lang="en" dirty="0"/>
              <a:t>the longest chain of old blocks, tail is seed, break ties deterministically, plus</a:t>
            </a:r>
            <a:endParaRPr dirty="0"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ts val="1620"/>
              <a:buChar char="▪"/>
            </a:pPr>
            <a:r>
              <a:rPr lang="en" dirty="0"/>
              <a:t>longest chain of new blocks from the seed </a:t>
            </a:r>
            <a:endParaRPr dirty="0"/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 dirty="0"/>
              <a:t>peer tries to mine a block on longest chain and broadcasts it to other peers </a:t>
            </a:r>
            <a:endParaRPr dirty="0"/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 dirty="0"/>
              <a:t>when peer receives a block, if can add to tree, checks its </a:t>
            </a:r>
            <a:br>
              <a:rPr lang="en" dirty="0"/>
            </a:br>
            <a:r>
              <a:rPr lang="en" dirty="0"/>
              <a:t>status with AGE: </a:t>
            </a:r>
            <a:endParaRPr dirty="0"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ts val="1620"/>
              <a:buChar char="▪"/>
            </a:pPr>
            <a:r>
              <a:rPr lang="en" dirty="0"/>
              <a:t>if match with tree, adds to tree</a:t>
            </a:r>
            <a:endParaRPr dirty="0"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ts val="1620"/>
              <a:buChar char="▪"/>
            </a:pPr>
            <a:r>
              <a:rPr lang="en" dirty="0"/>
              <a:t>if transitions old → new, forms a seed, splits accounts,</a:t>
            </a:r>
            <a:br>
              <a:rPr lang="en" dirty="0"/>
            </a:br>
            <a:r>
              <a:rPr lang="en" dirty="0"/>
              <a:t> proceeds mining</a:t>
            </a:r>
            <a:endParaRPr dirty="0"/>
          </a:p>
        </p:txBody>
      </p:sp>
      <p:sp>
        <p:nvSpPr>
          <p:cNvPr id="256" name="Google Shape;256;p52"/>
          <p:cNvSpPr/>
          <p:nvPr/>
        </p:nvSpPr>
        <p:spPr>
          <a:xfrm>
            <a:off x="320550" y="2588300"/>
            <a:ext cx="7854225" cy="264375"/>
          </a:xfrm>
          <a:custGeom>
            <a:avLst/>
            <a:gdLst/>
            <a:ahLst/>
            <a:cxnLst/>
            <a:rect l="l" t="t" r="r" b="b"/>
            <a:pathLst>
              <a:path w="314169" h="10575" extrusionOk="0">
                <a:moveTo>
                  <a:pt x="0" y="10575"/>
                </a:moveTo>
                <a:cubicBezTo>
                  <a:pt x="37281" y="9518"/>
                  <a:pt x="172946" y="4925"/>
                  <a:pt x="223687" y="4231"/>
                </a:cubicBezTo>
                <a:cubicBezTo>
                  <a:pt x="274428" y="3537"/>
                  <a:pt x="289436" y="7114"/>
                  <a:pt x="304444" y="6409"/>
                </a:cubicBezTo>
                <a:cubicBezTo>
                  <a:pt x="319453" y="5704"/>
                  <a:pt x="312189" y="1068"/>
                  <a:pt x="313738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7" name="Google Shape;257;p52"/>
          <p:cNvSpPr/>
          <p:nvPr/>
        </p:nvSpPr>
        <p:spPr>
          <a:xfrm>
            <a:off x="320550" y="2588304"/>
            <a:ext cx="7530975" cy="211325"/>
          </a:xfrm>
          <a:custGeom>
            <a:avLst/>
            <a:gdLst/>
            <a:ahLst/>
            <a:cxnLst/>
            <a:rect l="l" t="t" r="r" b="b"/>
            <a:pathLst>
              <a:path w="301239" h="8453" extrusionOk="0">
                <a:moveTo>
                  <a:pt x="0" y="1068"/>
                </a:moveTo>
                <a:cubicBezTo>
                  <a:pt x="5021" y="1442"/>
                  <a:pt x="14528" y="2296"/>
                  <a:pt x="30124" y="3311"/>
                </a:cubicBezTo>
                <a:cubicBezTo>
                  <a:pt x="45720" y="4326"/>
                  <a:pt x="76004" y="6356"/>
                  <a:pt x="93576" y="7157"/>
                </a:cubicBezTo>
                <a:cubicBezTo>
                  <a:pt x="111148" y="7958"/>
                  <a:pt x="120817" y="8973"/>
                  <a:pt x="135558" y="8118"/>
                </a:cubicBezTo>
                <a:cubicBezTo>
                  <a:pt x="150300" y="7264"/>
                  <a:pt x="167925" y="3365"/>
                  <a:pt x="182025" y="2030"/>
                </a:cubicBezTo>
                <a:cubicBezTo>
                  <a:pt x="196126" y="695"/>
                  <a:pt x="207236" y="321"/>
                  <a:pt x="220161" y="107"/>
                </a:cubicBezTo>
                <a:cubicBezTo>
                  <a:pt x="233087" y="-107"/>
                  <a:pt x="246065" y="695"/>
                  <a:pt x="259578" y="748"/>
                </a:cubicBezTo>
                <a:cubicBezTo>
                  <a:pt x="273091" y="801"/>
                  <a:pt x="294296" y="481"/>
                  <a:pt x="301239" y="427"/>
                </a:cubicBezTo>
              </a:path>
            </a:pathLst>
          </a:custGeom>
          <a:noFill/>
          <a:ln w="28575" cap="flat" cmpd="sng">
            <a:solidFill>
              <a:srgbClr val="000099"/>
            </a:solidFill>
            <a:prstDash val="dash"/>
            <a:round/>
            <a:headEnd type="none" w="med" len="med"/>
            <a:tailEnd type="stealth" w="med" len="med"/>
          </a:ln>
        </p:spPr>
      </p:sp>
      <p:sp>
        <p:nvSpPr>
          <p:cNvPr id="258" name="Google Shape;258;p52"/>
          <p:cNvSpPr txBox="1"/>
          <p:nvPr/>
        </p:nvSpPr>
        <p:spPr>
          <a:xfrm>
            <a:off x="777250" y="2644375"/>
            <a:ext cx="166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99"/>
                </a:solidFill>
              </a:rPr>
              <a:t>longest chain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795"/>
    </mc:Choice>
    <mc:Fallback xmlns="">
      <p:transition spd="slow" advTm="7179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3"/>
          <p:cNvSpPr txBox="1">
            <a:spLocks noGrp="1"/>
          </p:cNvSpPr>
          <p:nvPr>
            <p:ph type="title"/>
          </p:nvPr>
        </p:nvSpPr>
        <p:spPr>
          <a:xfrm>
            <a:off x="940775" y="184150"/>
            <a:ext cx="5958000" cy="47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Algorithm PART Correctness</a:t>
            </a:r>
            <a:endParaRPr/>
          </a:p>
        </p:txBody>
      </p:sp>
      <p:sp>
        <p:nvSpPr>
          <p:cNvPr id="264" name="Google Shape;264;p53"/>
          <p:cNvSpPr txBox="1">
            <a:spLocks noGrp="1"/>
          </p:cNvSpPr>
          <p:nvPr>
            <p:ph type="body" idx="1"/>
          </p:nvPr>
        </p:nvSpPr>
        <p:spPr>
          <a:xfrm>
            <a:off x="379425" y="3939700"/>
            <a:ext cx="8510700" cy="255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99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Theorem 3: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Algorithm PART+AGE solves the Partitionable Blockchain Consensus Problem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99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Theorem 4: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Algorithms PART+◇AGE and PART+WAGE solve the Partitioning Blockchain Consensus Problem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5" name="Google Shape;26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650" y="1073759"/>
            <a:ext cx="8769476" cy="2505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88"/>
    </mc:Choice>
    <mc:Fallback xmlns="">
      <p:transition spd="slow" advTm="3758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4"/>
          <p:cNvSpPr txBox="1">
            <a:spLocks noGrp="1"/>
          </p:cNvSpPr>
          <p:nvPr>
            <p:ph type="title"/>
          </p:nvPr>
        </p:nvSpPr>
        <p:spPr>
          <a:xfrm>
            <a:off x="457201" y="314663"/>
            <a:ext cx="73914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272" name="Google Shape;272;p54"/>
          <p:cNvSpPr txBox="1">
            <a:spLocks noGrp="1"/>
          </p:cNvSpPr>
          <p:nvPr>
            <p:ph type="body" idx="1"/>
          </p:nvPr>
        </p:nvSpPr>
        <p:spPr>
          <a:xfrm>
            <a:off x="2876250" y="1635350"/>
            <a:ext cx="3391500" cy="17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20"/>
              <a:buChar char="•"/>
            </a:pPr>
            <a:r>
              <a:rPr lang="en">
                <a:solidFill>
                  <a:srgbClr val="000099"/>
                </a:solidFill>
              </a:rPr>
              <a:t>consensus</a:t>
            </a:r>
            <a:endParaRPr>
              <a:solidFill>
                <a:srgbClr val="000099"/>
              </a:solidFill>
            </a:endParaRPr>
          </a:p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20"/>
              <a:buChar char="•"/>
            </a:pPr>
            <a:r>
              <a:rPr lang="en">
                <a:solidFill>
                  <a:srgbClr val="000099"/>
                </a:solidFill>
              </a:rPr>
              <a:t>impossibility</a:t>
            </a:r>
            <a:endParaRPr>
              <a:solidFill>
                <a:srgbClr val="000099"/>
              </a:solidFill>
            </a:endParaRPr>
          </a:p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20"/>
              <a:buChar char="•"/>
            </a:pPr>
            <a:r>
              <a:rPr lang="en">
                <a:solidFill>
                  <a:srgbClr val="000099"/>
                </a:solidFill>
              </a:rPr>
              <a:t>detectors</a:t>
            </a:r>
            <a:endParaRPr>
              <a:solidFill>
                <a:srgbClr val="000099"/>
              </a:solidFill>
            </a:endParaRPr>
          </a:p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20"/>
              <a:buChar char="•"/>
            </a:pPr>
            <a:r>
              <a:rPr lang="en">
                <a:solidFill>
                  <a:srgbClr val="000099"/>
                </a:solidFill>
              </a:rPr>
              <a:t>algorithm</a:t>
            </a:r>
            <a:endParaRPr>
              <a:solidFill>
                <a:srgbClr val="000099"/>
              </a:solidFill>
            </a:endParaRPr>
          </a:p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20"/>
              <a:buChar char="•"/>
            </a:pPr>
            <a:r>
              <a:rPr lang="en">
                <a:solidFill>
                  <a:srgbClr val="FF0000"/>
                </a:solidFill>
                <a:highlight>
                  <a:srgbClr val="FFF2CC"/>
                </a:highlight>
              </a:rPr>
              <a:t>performance evaluation</a:t>
            </a:r>
            <a:endParaRPr>
              <a:solidFill>
                <a:srgbClr val="000099"/>
              </a:solidFill>
            </a:endParaRPr>
          </a:p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20"/>
              <a:buChar char="•"/>
            </a:pPr>
            <a:r>
              <a:rPr lang="en">
                <a:solidFill>
                  <a:srgbClr val="000099"/>
                </a:solidFill>
              </a:rPr>
              <a:t>extensions</a:t>
            </a:r>
            <a:endParaRPr>
              <a:solidFill>
                <a:srgbClr val="000099"/>
              </a:solidFill>
            </a:endParaRPr>
          </a:p>
          <a:p>
            <a:pPr marL="230187" marR="0" lvl="0" indent="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>
              <a:solidFill>
                <a:srgbClr val="000099"/>
              </a:solidFill>
            </a:endParaRPr>
          </a:p>
        </p:txBody>
      </p:sp>
      <p:pic>
        <p:nvPicPr>
          <p:cNvPr id="273" name="Google Shape;27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5075" y="4196175"/>
            <a:ext cx="4281675" cy="122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8"/>
    </mc:Choice>
    <mc:Fallback xmlns="">
      <p:transition spd="slow" advTm="316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5"/>
          <p:cNvSpPr txBox="1">
            <a:spLocks noGrp="1"/>
          </p:cNvSpPr>
          <p:nvPr>
            <p:ph type="title"/>
          </p:nvPr>
        </p:nvSpPr>
        <p:spPr>
          <a:xfrm>
            <a:off x="457201" y="314663"/>
            <a:ext cx="73914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 Evaluation Setup</a:t>
            </a:r>
            <a:endParaRPr/>
          </a:p>
        </p:txBody>
      </p:sp>
      <p:sp>
        <p:nvSpPr>
          <p:cNvPr id="280" name="Google Shape;280;p55"/>
          <p:cNvSpPr txBox="1">
            <a:spLocks noGrp="1"/>
          </p:cNvSpPr>
          <p:nvPr>
            <p:ph type="body" idx="1"/>
          </p:nvPr>
        </p:nvSpPr>
        <p:spPr>
          <a:xfrm>
            <a:off x="1321300" y="1447300"/>
            <a:ext cx="6668100" cy="44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7" lvl="0" indent="-24034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dirty="0"/>
              <a:t>abstract simulation - represented as a sequence of rounds</a:t>
            </a:r>
            <a:endParaRPr dirty="0"/>
          </a:p>
          <a:p>
            <a:pPr marL="630237" lvl="1" indent="-23018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▪"/>
            </a:pPr>
            <a:r>
              <a:rPr lang="en" dirty="0"/>
              <a:t>each round for each peer:</a:t>
            </a:r>
            <a:endParaRPr dirty="0"/>
          </a:p>
          <a:p>
            <a:pPr marL="1028700" lvl="2" indent="-20446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Char char="−"/>
            </a:pPr>
            <a:r>
              <a:rPr lang="en" dirty="0"/>
              <a:t>receive messages</a:t>
            </a:r>
            <a:endParaRPr dirty="0"/>
          </a:p>
          <a:p>
            <a:pPr marL="1028700" lvl="2" indent="-20446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Char char="−"/>
            </a:pPr>
            <a:r>
              <a:rPr lang="en" dirty="0"/>
              <a:t>preform local computation</a:t>
            </a:r>
            <a:endParaRPr dirty="0"/>
          </a:p>
          <a:p>
            <a:pPr marL="1028700" lvl="2" indent="-204469" algn="l" rtl="0">
              <a:spcBef>
                <a:spcPts val="0"/>
              </a:spcBef>
              <a:spcAft>
                <a:spcPts val="0"/>
              </a:spcAft>
              <a:buSzPts val="1600"/>
              <a:buChar char="−"/>
            </a:pPr>
            <a:r>
              <a:rPr lang="en" dirty="0"/>
              <a:t>send messages</a:t>
            </a:r>
            <a:endParaRPr dirty="0"/>
          </a:p>
          <a:p>
            <a:pPr marL="230187" lvl="0" indent="-22891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dirty="0"/>
              <a:t>channels are FIFO </a:t>
            </a:r>
            <a:endParaRPr dirty="0"/>
          </a:p>
          <a:p>
            <a:pPr marL="230187" lvl="0" indent="-23018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 dirty="0"/>
              <a:t>100 peers, completely connected network</a:t>
            </a:r>
            <a:endParaRPr dirty="0"/>
          </a:p>
          <a:p>
            <a:pPr marL="230187" lvl="0" indent="-22891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dirty="0"/>
              <a:t>messages have random delay between 1 and max delay</a:t>
            </a:r>
            <a:endParaRPr dirty="0"/>
          </a:p>
          <a:p>
            <a:pPr marL="230187" lvl="0" indent="-23018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 dirty="0"/>
              <a:t>submit 1 transaction per round to random peer </a:t>
            </a:r>
            <a:endParaRPr dirty="0"/>
          </a:p>
          <a:p>
            <a:pPr marL="230187" lvl="0" indent="-23018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 dirty="0"/>
              <a:t>1000 tests per data point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30187" lvl="0" indent="-22891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dirty="0"/>
              <a:t>vary: average message delay</a:t>
            </a:r>
            <a:endParaRPr dirty="0"/>
          </a:p>
          <a:p>
            <a:pPr marL="230187" lvl="0" indent="-22891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dirty="0"/>
              <a:t>measure: throughput - fraction of confirmed transactions (transactions in main chain(s))</a:t>
            </a:r>
            <a:endParaRPr dirty="0"/>
          </a:p>
          <a:p>
            <a:pPr marL="230187" lvl="0" indent="-23018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 dirty="0"/>
              <a:t>observe: behavior of network in case of split</a:t>
            </a:r>
            <a:endParaRPr dirty="0"/>
          </a:p>
          <a:p>
            <a:pPr marL="230187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30187" lvl="0" indent="-23018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47"/>
    </mc:Choice>
    <mc:Fallback xmlns="">
      <p:transition spd="slow" advTm="6234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8"/>
          <p:cNvSpPr txBox="1">
            <a:spLocks noGrp="1"/>
          </p:cNvSpPr>
          <p:nvPr>
            <p:ph type="title"/>
          </p:nvPr>
        </p:nvSpPr>
        <p:spPr>
          <a:xfrm>
            <a:off x="811825" y="250850"/>
            <a:ext cx="69762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Peer-to-Peer Networks and Blockchain</a:t>
            </a:r>
            <a:endParaRPr/>
          </a:p>
        </p:txBody>
      </p:sp>
      <p:sp>
        <p:nvSpPr>
          <p:cNvPr id="154" name="Google Shape;154;p38"/>
          <p:cNvSpPr txBox="1">
            <a:spLocks noGrp="1"/>
          </p:cNvSpPr>
          <p:nvPr>
            <p:ph type="body" idx="1"/>
          </p:nvPr>
        </p:nvSpPr>
        <p:spPr>
          <a:xfrm>
            <a:off x="816450" y="1208525"/>
            <a:ext cx="7511100" cy="53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99"/>
                </a:solidFill>
              </a:rPr>
              <a:t>peer-to-peer (overlay) network </a:t>
            </a:r>
            <a:r>
              <a:rPr lang="en" i="1" dirty="0"/>
              <a:t>–</a:t>
            </a:r>
            <a:r>
              <a:rPr lang="en" dirty="0">
                <a:solidFill>
                  <a:srgbClr val="000099"/>
                </a:solidFill>
              </a:rPr>
              <a:t> </a:t>
            </a:r>
            <a:r>
              <a:rPr lang="en" dirty="0"/>
              <a:t>collection of computers (peers) joined</a:t>
            </a:r>
            <a:br>
              <a:rPr lang="en" dirty="0"/>
            </a:br>
            <a:r>
              <a:rPr lang="en" dirty="0"/>
              <a:t>to perform a task</a:t>
            </a:r>
            <a:endParaRPr dirty="0"/>
          </a:p>
          <a:p>
            <a:pPr marL="45720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 dirty="0"/>
              <a:t>peer gets connection to another peer by learning its identity, </a:t>
            </a:r>
            <a:br>
              <a:rPr lang="en" dirty="0"/>
            </a:br>
            <a:r>
              <a:rPr lang="en" dirty="0"/>
              <a:t>message transmission is performed by underlay network: </a:t>
            </a:r>
            <a:br>
              <a:rPr lang="en" dirty="0"/>
            </a:br>
            <a:r>
              <a:rPr lang="en" dirty="0"/>
              <a:t>topology may change with computation</a:t>
            </a:r>
            <a:endParaRPr dirty="0"/>
          </a:p>
          <a:p>
            <a:pPr marL="45720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 dirty="0"/>
              <a:t>decentralized, no single point of failure, potentially </a:t>
            </a:r>
            <a:br>
              <a:rPr lang="en" dirty="0"/>
            </a:br>
            <a:r>
              <a:rPr lang="en" dirty="0"/>
              <a:t>scales up, peers may join and leave</a:t>
            </a:r>
            <a:endParaRPr dirty="0"/>
          </a:p>
          <a:p>
            <a:pPr marL="45720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 dirty="0"/>
              <a:t>multiple applications: file sharing, data storage, </a:t>
            </a:r>
            <a:br>
              <a:rPr lang="en" dirty="0"/>
            </a:br>
            <a:r>
              <a:rPr lang="en" dirty="0"/>
              <a:t>distributed computation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99"/>
                </a:solidFill>
              </a:rPr>
              <a:t>blockchain</a:t>
            </a:r>
            <a:r>
              <a:rPr lang="en" i="1" dirty="0"/>
              <a:t> – </a:t>
            </a:r>
            <a:r>
              <a:rPr lang="en" dirty="0"/>
              <a:t>distributed ledger of linked transactions/blocks maintained by a peer-to-peer network</a:t>
            </a:r>
            <a:endParaRPr dirty="0"/>
          </a:p>
          <a:p>
            <a:pPr marL="457200" lvl="0" indent="-33147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620"/>
              <a:buChar char="•"/>
            </a:pPr>
            <a:r>
              <a:rPr lang="en" dirty="0"/>
              <a:t>able to securely record transactions without central authority</a:t>
            </a:r>
            <a:endParaRPr dirty="0"/>
          </a:p>
          <a:p>
            <a:pPr marL="45720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 dirty="0"/>
              <a:t>security is ensured by majority of honest peers</a:t>
            </a:r>
            <a:endParaRPr dirty="0"/>
          </a:p>
          <a:p>
            <a:pPr marL="45720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 dirty="0"/>
              <a:t>peers agree on which blocks to add to blockchain 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99"/>
                </a:solidFill>
              </a:rPr>
              <a:t>cryptocurrency blockchain</a:t>
            </a:r>
            <a:r>
              <a:rPr lang="en" dirty="0"/>
              <a:t> - ledger contains financial transactions</a:t>
            </a:r>
            <a:br>
              <a:rPr lang="en" dirty="0"/>
            </a:br>
            <a:r>
              <a:rPr lang="en" dirty="0"/>
              <a:t>appended block by block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en" dirty="0"/>
              <a:t>	Bitcoin - one of the most widely used</a:t>
            </a:r>
            <a:endParaRPr dirty="0"/>
          </a:p>
        </p:txBody>
      </p:sp>
      <p:pic>
        <p:nvPicPr>
          <p:cNvPr id="155" name="Google Shape;15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0563" y="1663200"/>
            <a:ext cx="2105025" cy="21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38"/>
    </mc:Choice>
    <mc:Fallback xmlns="">
      <p:transition spd="slow" advTm="3933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2550" y="962050"/>
            <a:ext cx="5750830" cy="4015472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56"/>
          <p:cNvSpPr txBox="1">
            <a:spLocks noGrp="1"/>
          </p:cNvSpPr>
          <p:nvPr>
            <p:ph type="title"/>
          </p:nvPr>
        </p:nvSpPr>
        <p:spPr>
          <a:xfrm>
            <a:off x="1394125" y="200175"/>
            <a:ext cx="5705100" cy="47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Lagging Detector Experiment</a:t>
            </a:r>
            <a:endParaRPr/>
          </a:p>
        </p:txBody>
      </p:sp>
      <p:sp>
        <p:nvSpPr>
          <p:cNvPr id="286" name="Google Shape;286;p56"/>
          <p:cNvSpPr txBox="1">
            <a:spLocks noGrp="1"/>
          </p:cNvSpPr>
          <p:nvPr>
            <p:ph type="body" idx="1"/>
          </p:nvPr>
        </p:nvSpPr>
        <p:spPr>
          <a:xfrm>
            <a:off x="503582" y="4493821"/>
            <a:ext cx="8191295" cy="153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PART + ◇AGE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split at round 100, ◇AGE recognizes split for all peers and blocks </a:t>
            </a:r>
            <a:br>
              <a:rPr lang="en" dirty="0"/>
            </a:br>
            <a:r>
              <a:rPr lang="en" dirty="0"/>
              <a:t>only at round 200 </a:t>
            </a:r>
            <a:endParaRPr dirty="0"/>
          </a:p>
          <a:p>
            <a:pPr marL="457200" lvl="0" indent="-331470" algn="l" rtl="0">
              <a:spcBef>
                <a:spcPts val="360"/>
              </a:spcBef>
              <a:spcAft>
                <a:spcPts val="0"/>
              </a:spcAft>
              <a:buSzPts val="1620"/>
              <a:buChar char="•"/>
            </a:pPr>
            <a:r>
              <a:rPr lang="en" dirty="0"/>
              <a:t>at round 100 no new transactions are confirmed so the </a:t>
            </a:r>
            <a:br>
              <a:rPr lang="en" dirty="0"/>
            </a:br>
            <a:r>
              <a:rPr lang="en" dirty="0"/>
              <a:t>throughput falls </a:t>
            </a:r>
            <a:endParaRPr dirty="0"/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 dirty="0"/>
              <a:t>once the spilt is recognized, the throughput recovers </a:t>
            </a:r>
            <a:endParaRPr dirty="0"/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 dirty="0"/>
              <a:t>after split, throughput is higher since fewer competing peers</a:t>
            </a:r>
            <a:br>
              <a:rPr lang="en" dirty="0"/>
            </a:br>
            <a:r>
              <a:rPr lang="en" dirty="0"/>
              <a:t>and fewer forks.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334"/>
    </mc:Choice>
    <mc:Fallback xmlns="">
      <p:transition spd="slow" advTm="73334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7"/>
          <p:cNvSpPr txBox="1">
            <a:spLocks noGrp="1"/>
          </p:cNvSpPr>
          <p:nvPr>
            <p:ph type="title"/>
          </p:nvPr>
        </p:nvSpPr>
        <p:spPr>
          <a:xfrm>
            <a:off x="930875" y="234775"/>
            <a:ext cx="6778200" cy="47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Lying Detector Experiment</a:t>
            </a:r>
            <a:endParaRPr/>
          </a:p>
        </p:txBody>
      </p:sp>
      <p:pic>
        <p:nvPicPr>
          <p:cNvPr id="293" name="Google Shape;29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2650" y="1000075"/>
            <a:ext cx="5313126" cy="370984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57"/>
          <p:cNvSpPr txBox="1">
            <a:spLocks noGrp="1"/>
          </p:cNvSpPr>
          <p:nvPr>
            <p:ph type="body" idx="1"/>
          </p:nvPr>
        </p:nvSpPr>
        <p:spPr>
          <a:xfrm>
            <a:off x="759675" y="4709925"/>
            <a:ext cx="7733400" cy="181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PART + ◇AGE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no actual split, ◇AGE outputs split for all peers and blocks at</a:t>
            </a:r>
            <a:br>
              <a:rPr lang="en" dirty="0"/>
            </a:br>
            <a:r>
              <a:rPr lang="en" dirty="0"/>
              <a:t>round 100, corrects at round 200</a:t>
            </a:r>
            <a:endParaRPr dirty="0"/>
          </a:p>
          <a:p>
            <a:pPr marL="457200" lvl="0" indent="-331470" algn="l" rtl="0">
              <a:spcBef>
                <a:spcPts val="360"/>
              </a:spcBef>
              <a:spcAft>
                <a:spcPts val="0"/>
              </a:spcAft>
              <a:buSzPts val="1620"/>
              <a:buChar char="•"/>
            </a:pPr>
            <a:r>
              <a:rPr lang="en" dirty="0"/>
              <a:t>at round 100 no new transactions until AGE corrects</a:t>
            </a:r>
            <a:endParaRPr dirty="0"/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 dirty="0"/>
              <a:t>after correction, throughput returns to original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04"/>
    </mc:Choice>
    <mc:Fallback xmlns="">
      <p:transition spd="slow" advTm="27904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8"/>
          <p:cNvSpPr txBox="1">
            <a:spLocks noGrp="1"/>
          </p:cNvSpPr>
          <p:nvPr>
            <p:ph type="title"/>
          </p:nvPr>
        </p:nvSpPr>
        <p:spPr>
          <a:xfrm>
            <a:off x="457201" y="314663"/>
            <a:ext cx="73914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301" name="Google Shape;301;p58"/>
          <p:cNvSpPr txBox="1">
            <a:spLocks noGrp="1"/>
          </p:cNvSpPr>
          <p:nvPr>
            <p:ph type="body" idx="1"/>
          </p:nvPr>
        </p:nvSpPr>
        <p:spPr>
          <a:xfrm>
            <a:off x="2876250" y="1635350"/>
            <a:ext cx="3391500" cy="17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20"/>
              <a:buChar char="•"/>
            </a:pPr>
            <a:r>
              <a:rPr lang="en">
                <a:solidFill>
                  <a:srgbClr val="000099"/>
                </a:solidFill>
              </a:rPr>
              <a:t>consensus</a:t>
            </a:r>
            <a:endParaRPr>
              <a:solidFill>
                <a:srgbClr val="000099"/>
              </a:solidFill>
            </a:endParaRPr>
          </a:p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20"/>
              <a:buChar char="•"/>
            </a:pPr>
            <a:r>
              <a:rPr lang="en">
                <a:solidFill>
                  <a:srgbClr val="000099"/>
                </a:solidFill>
              </a:rPr>
              <a:t>impossibility</a:t>
            </a:r>
            <a:endParaRPr>
              <a:solidFill>
                <a:srgbClr val="000099"/>
              </a:solidFill>
            </a:endParaRPr>
          </a:p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20"/>
              <a:buChar char="•"/>
            </a:pPr>
            <a:r>
              <a:rPr lang="en">
                <a:solidFill>
                  <a:srgbClr val="000099"/>
                </a:solidFill>
              </a:rPr>
              <a:t>detectors</a:t>
            </a:r>
            <a:endParaRPr>
              <a:solidFill>
                <a:srgbClr val="000099"/>
              </a:solidFill>
            </a:endParaRPr>
          </a:p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20"/>
              <a:buChar char="•"/>
            </a:pPr>
            <a:r>
              <a:rPr lang="en">
                <a:solidFill>
                  <a:srgbClr val="000099"/>
                </a:solidFill>
              </a:rPr>
              <a:t>algorithm</a:t>
            </a:r>
            <a:endParaRPr>
              <a:solidFill>
                <a:srgbClr val="000099"/>
              </a:solidFill>
            </a:endParaRPr>
          </a:p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20"/>
              <a:buChar char="•"/>
            </a:pPr>
            <a:r>
              <a:rPr lang="en">
                <a:solidFill>
                  <a:srgbClr val="000099"/>
                </a:solidFill>
              </a:rPr>
              <a:t>performance evaluation</a:t>
            </a:r>
            <a:endParaRPr>
              <a:solidFill>
                <a:srgbClr val="000099"/>
              </a:solidFill>
            </a:endParaRPr>
          </a:p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20"/>
              <a:buChar char="•"/>
            </a:pPr>
            <a:r>
              <a:rPr lang="en">
                <a:solidFill>
                  <a:srgbClr val="FF0000"/>
                </a:solidFill>
                <a:highlight>
                  <a:srgbClr val="FFF2CC"/>
                </a:highlight>
              </a:rPr>
              <a:t>extensions</a:t>
            </a:r>
            <a:endParaRPr>
              <a:solidFill>
                <a:srgbClr val="FF0000"/>
              </a:solidFill>
              <a:highlight>
                <a:srgbClr val="FFF2CC"/>
              </a:highlight>
            </a:endParaRPr>
          </a:p>
          <a:p>
            <a:pPr marL="230187" marR="0" lvl="0" indent="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>
              <a:solidFill>
                <a:srgbClr val="000099"/>
              </a:solidFill>
            </a:endParaRPr>
          </a:p>
        </p:txBody>
      </p:sp>
      <p:pic>
        <p:nvPicPr>
          <p:cNvPr id="302" name="Google Shape;30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5075" y="4196175"/>
            <a:ext cx="4281675" cy="122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8"/>
    </mc:Choice>
    <mc:Fallback xmlns="">
      <p:transition spd="slow" advTm="4538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9"/>
          <p:cNvSpPr txBox="1">
            <a:spLocks noGrp="1"/>
          </p:cNvSpPr>
          <p:nvPr>
            <p:ph type="title"/>
          </p:nvPr>
        </p:nvSpPr>
        <p:spPr>
          <a:xfrm>
            <a:off x="1209076" y="227863"/>
            <a:ext cx="73914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Message Loss</a:t>
            </a:r>
            <a:endParaRPr/>
          </a:p>
        </p:txBody>
      </p:sp>
      <p:sp>
        <p:nvSpPr>
          <p:cNvPr id="309" name="Google Shape;309;p59"/>
          <p:cNvSpPr txBox="1">
            <a:spLocks noGrp="1"/>
          </p:cNvSpPr>
          <p:nvPr>
            <p:ph type="body" idx="1"/>
          </p:nvPr>
        </p:nvSpPr>
        <p:spPr>
          <a:xfrm>
            <a:off x="788575" y="1427875"/>
            <a:ext cx="7143000" cy="48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7" lvl="0" indent="-230187" algn="l" rtl="0"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/>
              <a:t>assumptions</a:t>
            </a:r>
            <a:endParaRPr/>
          </a:p>
          <a:p>
            <a:pPr marL="630237" lvl="1" indent="-23018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▪"/>
            </a:pPr>
            <a:r>
              <a:rPr lang="en"/>
              <a:t>same message broadcast by same peer infinitely many times delivered infinitely many times</a:t>
            </a:r>
            <a:endParaRPr/>
          </a:p>
          <a:p>
            <a:pPr marL="630237" lvl="1" indent="-23018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▪"/>
            </a:pPr>
            <a:r>
              <a:rPr lang="en"/>
              <a:t>if block is delivered across (future) partitions, all preceding blocks are also delivered across</a:t>
            </a:r>
            <a:endParaRPr/>
          </a:p>
          <a:p>
            <a:pPr marL="230187" lvl="0" indent="-23018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>
                <a:solidFill>
                  <a:srgbClr val="000099"/>
                </a:solidFill>
              </a:rPr>
              <a:t>block catchup procedure</a:t>
            </a:r>
            <a:endParaRPr/>
          </a:p>
          <a:p>
            <a:pPr marL="630237" lvl="1" indent="-23018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▪"/>
            </a:pPr>
            <a:r>
              <a:rPr lang="en"/>
              <a:t>if peer is missing intermediate blocks - send a request message</a:t>
            </a:r>
            <a:endParaRPr/>
          </a:p>
          <a:p>
            <a:pPr marL="630237" lvl="1" indent="-23018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▪"/>
            </a:pPr>
            <a:r>
              <a:rPr lang="en"/>
              <a:t>if peer has requested message - rebroadcast</a:t>
            </a:r>
            <a:endParaRPr/>
          </a:p>
          <a:p>
            <a:pPr marL="630237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630237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73037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99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Theorem 6: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Algorithms PART</a:t>
            </a:r>
            <a:r>
              <a:rPr lang="en" sz="1050">
                <a:highlight>
                  <a:srgbClr val="E4E8EE"/>
                </a:highlight>
              </a:rPr>
              <a:t>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with block catchup procedure solves  the  Partitionable  Blockchain  Consensus  Problem  with message loss</a:t>
            </a:r>
            <a:endParaRPr sz="1050">
              <a:highlight>
                <a:srgbClr val="E4E8EE"/>
              </a:highlight>
            </a:endParaRPr>
          </a:p>
          <a:p>
            <a:pPr marL="230187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05"/>
    </mc:Choice>
    <mc:Fallback xmlns="">
      <p:transition spd="slow" advTm="59305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0"/>
          <p:cNvSpPr txBox="1">
            <a:spLocks noGrp="1"/>
          </p:cNvSpPr>
          <p:nvPr>
            <p:ph type="title"/>
          </p:nvPr>
        </p:nvSpPr>
        <p:spPr>
          <a:xfrm>
            <a:off x="1399900" y="234800"/>
            <a:ext cx="6041400" cy="47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Message Loss Experiment</a:t>
            </a:r>
            <a:endParaRPr/>
          </a:p>
        </p:txBody>
      </p:sp>
      <p:sp>
        <p:nvSpPr>
          <p:cNvPr id="315" name="Google Shape;315;p60"/>
          <p:cNvSpPr txBox="1">
            <a:spLocks noGrp="1"/>
          </p:cNvSpPr>
          <p:nvPr>
            <p:ph type="body" idx="1"/>
          </p:nvPr>
        </p:nvSpPr>
        <p:spPr>
          <a:xfrm>
            <a:off x="899624" y="4977525"/>
            <a:ext cx="7927800" cy="106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PART with block catchup procedure + ◇AGE, 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vary loss rates, split at round 100, ◇AGE recognizes 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split at round 200</a:t>
            </a:r>
            <a:endParaRPr dirty="0"/>
          </a:p>
          <a:p>
            <a:pPr marL="457200" lvl="0" indent="-331470" algn="l" rtl="0">
              <a:spcBef>
                <a:spcPts val="360"/>
              </a:spcBef>
              <a:spcAft>
                <a:spcPts val="0"/>
              </a:spcAft>
              <a:buSzPts val="1620"/>
              <a:buChar char="•"/>
            </a:pPr>
            <a:r>
              <a:rPr lang="en" dirty="0"/>
              <a:t>message loss is similar to message delay</a:t>
            </a:r>
            <a:endParaRPr dirty="0"/>
          </a:p>
        </p:txBody>
      </p:sp>
      <p:pic>
        <p:nvPicPr>
          <p:cNvPr id="316" name="Google Shape;31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900" y="985700"/>
            <a:ext cx="5498675" cy="383942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77DE339-67C6-47A7-BB7C-070337E563AD}"/>
                  </a:ext>
                </a:extLst>
              </p14:cNvPr>
              <p14:cNvContentPartPr/>
              <p14:nvPr/>
            </p14:nvContentPartPr>
            <p14:xfrm>
              <a:off x="7221960" y="568872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77DE339-67C6-47A7-BB7C-070337E563A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2600" y="56793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82"/>
    </mc:Choice>
    <mc:Fallback xmlns="">
      <p:transition spd="slow" advTm="41682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1"/>
          <p:cNvSpPr txBox="1">
            <a:spLocks noGrp="1"/>
          </p:cNvSpPr>
          <p:nvPr>
            <p:ph type="title"/>
          </p:nvPr>
        </p:nvSpPr>
        <p:spPr>
          <a:xfrm>
            <a:off x="1209076" y="227863"/>
            <a:ext cx="73914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Multiple Splits, Partition Merging</a:t>
            </a:r>
            <a:endParaRPr/>
          </a:p>
        </p:txBody>
      </p:sp>
      <p:sp>
        <p:nvSpPr>
          <p:cNvPr id="323" name="Google Shape;323;p61"/>
          <p:cNvSpPr txBox="1">
            <a:spLocks noGrp="1"/>
          </p:cNvSpPr>
          <p:nvPr>
            <p:ph type="body" idx="1"/>
          </p:nvPr>
        </p:nvSpPr>
        <p:spPr>
          <a:xfrm>
            <a:off x="273550" y="1094300"/>
            <a:ext cx="8606700" cy="51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7" lvl="0" indent="-230187" algn="l" rtl="0"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/>
              <a:t>multiple splits - each partition may further split into two</a:t>
            </a:r>
            <a:endParaRPr/>
          </a:p>
          <a:p>
            <a:pPr marL="630237" lvl="1" indent="-23018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▪"/>
            </a:pPr>
            <a:r>
              <a:rPr lang="en"/>
              <a:t>detectors rather than new/old output partition number: MAGE,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◇</a:t>
            </a:r>
            <a:r>
              <a:rPr lang="en"/>
              <a:t>MAGE, WMAGE</a:t>
            </a:r>
            <a:endParaRPr/>
          </a:p>
          <a:p>
            <a:pPr marL="630237" lvl="1" indent="-23018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▪"/>
            </a:pPr>
            <a:r>
              <a:rPr lang="en"/>
              <a:t>PART operates as before</a:t>
            </a:r>
            <a:endParaRPr/>
          </a:p>
          <a:p>
            <a:pPr marL="173037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99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Theorem 5: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Algorithms PART+MAGE, PART+◇MAGE, PART+WMAGE solve the Partitionable Blockchain Consensus Problem with multiple splits.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30187" marR="0" lvl="0" indent="-23018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/>
              <a:t>partition merging</a:t>
            </a:r>
            <a:endParaRPr/>
          </a:p>
          <a:p>
            <a:pPr marL="630237" marR="0" lvl="1" indent="-23018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▪"/>
            </a:pPr>
            <a:r>
              <a:rPr lang="en"/>
              <a:t>if partitions merge - split is temporary</a:t>
            </a:r>
            <a:endParaRPr/>
          </a:p>
          <a:p>
            <a:pPr marL="630237" marR="0" lvl="1" indent="-23018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▪"/>
            </a:pPr>
            <a:r>
              <a:rPr lang="en"/>
              <a:t>solutions</a:t>
            </a:r>
            <a:endParaRPr/>
          </a:p>
          <a:p>
            <a:pPr marL="1028700" marR="0" lvl="2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80"/>
              <a:buChar char="−"/>
            </a:pPr>
            <a:r>
              <a:rPr lang="en">
                <a:solidFill>
                  <a:srgbClr val="000099"/>
                </a:solidFill>
              </a:rPr>
              <a:t>competitive merge</a:t>
            </a:r>
            <a:r>
              <a:rPr lang="en"/>
              <a:t> (in Bitcoin) - blocks mined in one of the partitions are discarded</a:t>
            </a:r>
            <a:endParaRPr/>
          </a:p>
          <a:p>
            <a:pPr marL="1028700" marR="0" lvl="2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80"/>
              <a:buChar char="−"/>
            </a:pPr>
            <a:r>
              <a:rPr lang="en">
                <a:solidFill>
                  <a:srgbClr val="000099"/>
                </a:solidFill>
              </a:rPr>
              <a:t>cooperative merge </a:t>
            </a:r>
            <a:r>
              <a:rPr lang="en"/>
              <a:t>- blocks in both partitions are incorporated</a:t>
            </a:r>
            <a:endParaRPr/>
          </a:p>
          <a:p>
            <a:pPr marL="230187" marR="0" lvl="0" indent="-23018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/>
              <a:t>implementing cooperative merge</a:t>
            </a:r>
            <a:endParaRPr/>
          </a:p>
          <a:p>
            <a:pPr marL="630237" marR="0" lvl="1" indent="-23018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▪"/>
            </a:pPr>
            <a:r>
              <a:rPr lang="en"/>
              <a:t>SMAGE - determines whether block was mined during split</a:t>
            </a:r>
            <a:endParaRPr/>
          </a:p>
          <a:p>
            <a:pPr marL="630237" marR="0" lvl="1" indent="-23018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▪"/>
            </a:pPr>
            <a:r>
              <a:rPr lang="en"/>
              <a:t>SMPART - modification of PART: consults SMAGE, determines if there was split, catches up, links to two branches, linked block becomes the seed of merged partition.</a:t>
            </a:r>
            <a:endParaRPr/>
          </a:p>
          <a:p>
            <a:pPr marL="630237" lvl="1" indent="-230187" algn="l" rtl="0">
              <a:spcBef>
                <a:spcPts val="0"/>
              </a:spcBef>
              <a:spcAft>
                <a:spcPts val="0"/>
              </a:spcAft>
              <a:buSzPts val="1620"/>
              <a:buChar char="▪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◇</a:t>
            </a:r>
            <a:r>
              <a:rPr lang="en"/>
              <a:t>SMAGE and WSMAGE are defined similarly</a:t>
            </a:r>
            <a:endParaRPr/>
          </a:p>
          <a:p>
            <a:pPr marL="630237" lvl="1" indent="-230187" algn="l" rtl="0">
              <a:spcBef>
                <a:spcPts val="0"/>
              </a:spcBef>
              <a:spcAft>
                <a:spcPts val="0"/>
              </a:spcAft>
              <a:buSzPts val="1620"/>
              <a:buChar char="▪"/>
            </a:pPr>
            <a:r>
              <a:rPr lang="en"/>
              <a:t>may be extended to multiple splits and merges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550"/>
    </mc:Choice>
    <mc:Fallback xmlns="">
      <p:transition spd="slow" advTm="16455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2"/>
          <p:cNvSpPr txBox="1">
            <a:spLocks noGrp="1"/>
          </p:cNvSpPr>
          <p:nvPr>
            <p:ph type="title"/>
          </p:nvPr>
        </p:nvSpPr>
        <p:spPr>
          <a:xfrm>
            <a:off x="692150" y="191375"/>
            <a:ext cx="6778200" cy="47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Two Splits and Merges</a:t>
            </a:r>
            <a:endParaRPr/>
          </a:p>
        </p:txBody>
      </p:sp>
      <p:sp>
        <p:nvSpPr>
          <p:cNvPr id="329" name="Google Shape;329;p62"/>
          <p:cNvSpPr txBox="1">
            <a:spLocks noGrp="1"/>
          </p:cNvSpPr>
          <p:nvPr>
            <p:ph type="body" idx="1"/>
          </p:nvPr>
        </p:nvSpPr>
        <p:spPr>
          <a:xfrm>
            <a:off x="784500" y="4922675"/>
            <a:ext cx="8105700" cy="156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1470" algn="l" rtl="0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</a:pPr>
            <a:r>
              <a:rPr lang="en"/>
              <a:t>SMPART+SMAGE</a:t>
            </a:r>
            <a:endParaRPr/>
          </a:p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/>
              <a:t>no message loss</a:t>
            </a:r>
            <a:endParaRPr/>
          </a:p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/>
              <a:t>split at round 100, one of the partitions splits again at 200</a:t>
            </a:r>
            <a:endParaRPr/>
          </a:p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/>
              <a:t>second split merges at 300, first split merges at 500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050">
              <a:highlight>
                <a:srgbClr val="E4E8EE"/>
              </a:highlight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0" name="Google Shape;33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4775" y="962050"/>
            <a:ext cx="5435249" cy="3795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90"/>
    </mc:Choice>
    <mc:Fallback xmlns="">
      <p:transition spd="slow" advTm="3249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3"/>
          <p:cNvSpPr txBox="1">
            <a:spLocks noGrp="1"/>
          </p:cNvSpPr>
          <p:nvPr>
            <p:ph type="title"/>
          </p:nvPr>
        </p:nvSpPr>
        <p:spPr>
          <a:xfrm>
            <a:off x="381000" y="206562"/>
            <a:ext cx="708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Conclusion</a:t>
            </a:r>
            <a:endParaRPr/>
          </a:p>
        </p:txBody>
      </p:sp>
      <p:sp>
        <p:nvSpPr>
          <p:cNvPr id="337" name="Google Shape;337;p63"/>
          <p:cNvSpPr txBox="1"/>
          <p:nvPr/>
        </p:nvSpPr>
        <p:spPr>
          <a:xfrm>
            <a:off x="685800" y="3235567"/>
            <a:ext cx="77724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Thank</a:t>
            </a:r>
            <a:r>
              <a:rPr lang="en" sz="60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you!</a:t>
            </a:r>
            <a:endParaRPr sz="6000" b="0" i="0" u="none" strike="noStrike" cap="non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63"/>
          <p:cNvSpPr/>
          <p:nvPr/>
        </p:nvSpPr>
        <p:spPr>
          <a:xfrm>
            <a:off x="2514217" y="5706485"/>
            <a:ext cx="3894900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0"/>
              <a:buFont typeface="Arial"/>
              <a:buNone/>
            </a:pPr>
            <a:r>
              <a:rPr lang="en" sz="5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  <a:r>
              <a:rPr lang="en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sp>
        <p:nvSpPr>
          <p:cNvPr id="339" name="Google Shape;339;p63"/>
          <p:cNvSpPr txBox="1"/>
          <p:nvPr/>
        </p:nvSpPr>
        <p:spPr>
          <a:xfrm>
            <a:off x="685800" y="1431125"/>
            <a:ext cx="7545600" cy="14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other extensions and future work</a:t>
            </a:r>
            <a:endParaRPr sz="1600">
              <a:solidFill>
                <a:schemeClr val="dk1"/>
              </a:solidFill>
            </a:endParaRPr>
          </a:p>
          <a:p>
            <a:pPr marL="457200" marR="0" lvl="0" indent="-330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detectors may be implemented with checkpoints or by observing mining rate</a:t>
            </a:r>
            <a:endParaRPr sz="1600">
              <a:solidFill>
                <a:schemeClr val="dk1"/>
              </a:solidFill>
            </a:endParaRPr>
          </a:p>
          <a:p>
            <a:pPr marL="457200" marR="0" lvl="0" indent="-330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efficient post-merge block exchange procedure may accelerate merging</a:t>
            </a:r>
            <a:endParaRPr sz="1600">
              <a:solidFill>
                <a:schemeClr val="dk1"/>
              </a:solidFill>
            </a:endParaRPr>
          </a:p>
          <a:p>
            <a:pPr marL="457200" marR="0" lvl="0" indent="-330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future work: need to explore tolerance to crash, Byzantine faults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340" name="Google Shape;340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418" y="4516916"/>
            <a:ext cx="4281675" cy="122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64"/>
    </mc:Choice>
    <mc:Fallback xmlns="">
      <p:transition spd="slow" advTm="2266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9"/>
          <p:cNvSpPr txBox="1">
            <a:spLocks noGrp="1"/>
          </p:cNvSpPr>
          <p:nvPr>
            <p:ph type="title"/>
          </p:nvPr>
        </p:nvSpPr>
        <p:spPr>
          <a:xfrm>
            <a:off x="457201" y="314663"/>
            <a:ext cx="73914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Blockchain Partitioning and Why It Matters</a:t>
            </a:r>
            <a:endParaRPr/>
          </a:p>
        </p:txBody>
      </p:sp>
      <p:sp>
        <p:nvSpPr>
          <p:cNvPr id="162" name="Google Shape;162;p39"/>
          <p:cNvSpPr txBox="1">
            <a:spLocks noGrp="1"/>
          </p:cNvSpPr>
          <p:nvPr>
            <p:ph type="body" idx="1"/>
          </p:nvPr>
        </p:nvSpPr>
        <p:spPr>
          <a:xfrm>
            <a:off x="1162500" y="1410575"/>
            <a:ext cx="7017600" cy="50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99"/>
                </a:solidFill>
              </a:rPr>
              <a:t>partition</a:t>
            </a:r>
            <a:r>
              <a:rPr lang="en" i="1"/>
              <a:t> – </a:t>
            </a:r>
            <a:r>
              <a:rPr lang="en"/>
              <a:t>a network split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en"/>
              <a:t>existing blockchains do not operate under partitioning</a:t>
            </a:r>
            <a:endParaRPr/>
          </a:p>
          <a:p>
            <a:pPr marL="230187" lvl="0" indent="-230187" algn="l" rtl="0">
              <a:spcBef>
                <a:spcPts val="320"/>
              </a:spcBef>
              <a:spcAft>
                <a:spcPts val="0"/>
              </a:spcAft>
              <a:buSzPts val="1620"/>
              <a:buChar char="•"/>
            </a:pPr>
            <a:r>
              <a:rPr lang="en"/>
              <a:t>either assumed to happen infrequently or for a short duration</a:t>
            </a:r>
            <a:endParaRPr/>
          </a:p>
          <a:p>
            <a:pPr marL="230187" lvl="0" indent="-230187" algn="l" rtl="0"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/>
              <a:t>or single (primary) partition only </a:t>
            </a:r>
            <a:endParaRPr/>
          </a:p>
          <a:p>
            <a:pPr marL="630237" lvl="1" indent="-230187" algn="l" rtl="0">
              <a:spcBef>
                <a:spcPts val="0"/>
              </a:spcBef>
              <a:spcAft>
                <a:spcPts val="0"/>
              </a:spcAft>
              <a:buSzPts val="1620"/>
              <a:buChar char="▪"/>
            </a:pPr>
            <a:r>
              <a:rPr lang="en"/>
              <a:t>in Bitcoin, blocks approved in partition with less computation power are discarded</a:t>
            </a:r>
            <a:endParaRPr/>
          </a:p>
          <a:p>
            <a:pPr marL="630237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en"/>
              <a:t>still need to consider</a:t>
            </a:r>
            <a:endParaRPr/>
          </a:p>
          <a:p>
            <a:pPr marL="457200" lvl="0" indent="-33147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620"/>
              <a:buChar char="•"/>
            </a:pPr>
            <a:r>
              <a:rPr lang="en"/>
              <a:t>short duration splits are common</a:t>
            </a:r>
            <a:endParaRPr/>
          </a:p>
          <a:p>
            <a:pPr marL="914400" lvl="1" indent="-33146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▪"/>
            </a:pPr>
            <a:r>
              <a:rPr lang="en"/>
              <a:t>overloaded links may present as a short split</a:t>
            </a:r>
            <a:endParaRPr/>
          </a:p>
          <a:p>
            <a:pPr marL="914400" lvl="1" indent="-33146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▪"/>
            </a:pPr>
            <a:r>
              <a:rPr lang="en"/>
              <a:t>in high frequency trading even a short split is consequential</a:t>
            </a:r>
            <a:endParaRPr/>
          </a:p>
          <a:p>
            <a:pPr marL="45720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/>
              <a:t>discarding work of non-primary partitions is wasteful, decreases availability</a:t>
            </a:r>
            <a:endParaRPr/>
          </a:p>
          <a:p>
            <a:pPr marL="457200" lvl="0" indent="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22"/>
    </mc:Choice>
    <mc:Fallback xmlns="">
      <p:transition spd="slow" advTm="3392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0"/>
          <p:cNvSpPr txBox="1">
            <a:spLocks noGrp="1"/>
          </p:cNvSpPr>
          <p:nvPr>
            <p:ph type="title"/>
          </p:nvPr>
        </p:nvSpPr>
        <p:spPr>
          <a:xfrm>
            <a:off x="457201" y="314663"/>
            <a:ext cx="73914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Blockchain Partitioning is Difficult</a:t>
            </a:r>
            <a:endParaRPr/>
          </a:p>
        </p:txBody>
      </p:sp>
      <p:sp>
        <p:nvSpPr>
          <p:cNvPr id="169" name="Google Shape;169;p40"/>
          <p:cNvSpPr txBox="1">
            <a:spLocks noGrp="1"/>
          </p:cNvSpPr>
          <p:nvPr>
            <p:ph type="body" idx="1"/>
          </p:nvPr>
        </p:nvSpPr>
        <p:spPr>
          <a:xfrm>
            <a:off x="858300" y="1350075"/>
            <a:ext cx="7321800" cy="51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7" lvl="0" indent="-230187" algn="l" rtl="0">
              <a:spcBef>
                <a:spcPts val="320"/>
              </a:spcBef>
              <a:spcAft>
                <a:spcPts val="0"/>
              </a:spcAft>
              <a:buSzPts val="1620"/>
              <a:buChar char="•"/>
            </a:pPr>
            <a:r>
              <a:rPr lang="en" dirty="0"/>
              <a:t>CAP theorem [CAP]: cannot co-satisfy: consistency, availability, and partition tolerance in a distributed system</a:t>
            </a:r>
            <a:endParaRPr dirty="0"/>
          </a:p>
          <a:p>
            <a:pPr marL="230187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dirty="0"/>
          </a:p>
          <a:p>
            <a:pPr marL="230187" lvl="0" indent="-230187" algn="l" rtl="0">
              <a:spcBef>
                <a:spcPts val="320"/>
              </a:spcBef>
              <a:spcAft>
                <a:spcPts val="0"/>
              </a:spcAft>
              <a:buSzPts val="1620"/>
              <a:buChar char="•"/>
            </a:pPr>
            <a:r>
              <a:rPr lang="en" dirty="0"/>
              <a:t>indeed: concurrent transactions may violate integrity</a:t>
            </a:r>
            <a:endParaRPr dirty="0"/>
          </a:p>
          <a:p>
            <a:pPr marL="630237" lvl="1" indent="-23018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▪"/>
            </a:pPr>
            <a:r>
              <a:rPr lang="en" dirty="0"/>
              <a:t>two partitions can not tell if a block was mined before or after the partition ⇒ both may confirm conflicting transactions</a:t>
            </a:r>
            <a:endParaRPr dirty="0"/>
          </a:p>
          <a:p>
            <a:pPr marL="630237" lvl="1" indent="-23018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▪"/>
            </a:pPr>
            <a:r>
              <a:rPr lang="en" dirty="0"/>
              <a:t>example: </a:t>
            </a:r>
            <a:endParaRPr dirty="0"/>
          </a:p>
          <a:p>
            <a:pPr marL="1028700" lvl="2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80"/>
              <a:buChar char="−"/>
            </a:pPr>
            <a:r>
              <a:rPr lang="en" dirty="0"/>
              <a:t>account A has $10 </a:t>
            </a:r>
            <a:endParaRPr dirty="0"/>
          </a:p>
          <a:p>
            <a:pPr marL="1028700" lvl="2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80"/>
              <a:buChar char="−"/>
            </a:pPr>
            <a:r>
              <a:rPr lang="en" dirty="0"/>
              <a:t>transaction T</a:t>
            </a:r>
            <a:r>
              <a:rPr lang="en" baseline="-25000" dirty="0"/>
              <a:t>1</a:t>
            </a:r>
            <a:r>
              <a:rPr lang="en" dirty="0"/>
              <a:t>: subtract $8 in partition P</a:t>
            </a:r>
            <a:r>
              <a:rPr lang="en" baseline="-25000" dirty="0"/>
              <a:t>1</a:t>
            </a:r>
            <a:endParaRPr baseline="-25000" dirty="0"/>
          </a:p>
          <a:p>
            <a:pPr marL="1028700" lvl="2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80"/>
              <a:buChar char="−"/>
            </a:pPr>
            <a:r>
              <a:rPr lang="en" dirty="0"/>
              <a:t>transaction T</a:t>
            </a:r>
            <a:r>
              <a:rPr lang="en" baseline="-25000" dirty="0"/>
              <a:t>2</a:t>
            </a:r>
            <a:r>
              <a:rPr lang="en" dirty="0"/>
              <a:t>: subtact $5 in partition P</a:t>
            </a:r>
            <a:r>
              <a:rPr lang="en" baseline="-25000" dirty="0"/>
              <a:t>2</a:t>
            </a:r>
            <a:endParaRPr baseline="-25000" dirty="0"/>
          </a:p>
          <a:p>
            <a:pPr marL="1028700" lvl="2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80"/>
              <a:buChar char="−"/>
            </a:pPr>
            <a:r>
              <a:rPr lang="en" dirty="0"/>
              <a:t>result:  overdraft ($3)</a:t>
            </a:r>
            <a:endParaRPr dirty="0"/>
          </a:p>
          <a:p>
            <a:pPr marL="1028700" lvl="0" indent="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what to do?</a:t>
            </a:r>
            <a:r>
              <a:rPr lang="en" dirty="0"/>
              <a:t> </a:t>
            </a:r>
            <a:endParaRPr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BBABF1C-738C-46BF-AAC8-A835D0BFB129}"/>
                  </a:ext>
                </a:extLst>
              </p14:cNvPr>
              <p14:cNvContentPartPr/>
              <p14:nvPr/>
            </p14:nvContentPartPr>
            <p14:xfrm>
              <a:off x="7176960" y="5486400"/>
              <a:ext cx="84600" cy="585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BBABF1C-738C-46BF-AAC8-A835D0BFB12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67600" y="5477040"/>
                <a:ext cx="103320" cy="603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85"/>
    </mc:Choice>
    <mc:Fallback xmlns="">
      <p:transition spd="slow" advTm="4638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1"/>
          <p:cNvSpPr txBox="1">
            <a:spLocks noGrp="1"/>
          </p:cNvSpPr>
          <p:nvPr>
            <p:ph type="title"/>
          </p:nvPr>
        </p:nvSpPr>
        <p:spPr>
          <a:xfrm>
            <a:off x="457201" y="314663"/>
            <a:ext cx="73914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Partition Handling Idea</a:t>
            </a:r>
            <a:endParaRPr/>
          </a:p>
        </p:txBody>
      </p:sp>
      <p:sp>
        <p:nvSpPr>
          <p:cNvPr id="176" name="Google Shape;176;p41"/>
          <p:cNvSpPr txBox="1">
            <a:spLocks noGrp="1"/>
          </p:cNvSpPr>
          <p:nvPr>
            <p:ph type="body" idx="1"/>
          </p:nvPr>
        </p:nvSpPr>
        <p:spPr>
          <a:xfrm>
            <a:off x="931625" y="1613650"/>
            <a:ext cx="6969900" cy="37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preserve the integrity of the blockchain </a:t>
            </a:r>
            <a:r>
              <a:rPr lang="en" i="1"/>
              <a:t>–</a:t>
            </a:r>
            <a:r>
              <a:rPr lang="en"/>
              <a:t> divide funds between partitions: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  <a:p>
            <a:pPr marL="230187" lvl="0" indent="-230187" algn="l" rtl="0"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/>
              <a:t>account A has $10 pre-split</a:t>
            </a:r>
            <a:endParaRPr/>
          </a:p>
          <a:p>
            <a:pPr marL="230187" lvl="0" indent="-230187" algn="l" rtl="0"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/>
              <a:t>after-split, A has $5 in P</a:t>
            </a:r>
            <a:r>
              <a:rPr lang="en" baseline="-25000"/>
              <a:t>1</a:t>
            </a:r>
            <a:r>
              <a:rPr lang="en"/>
              <a:t>, and $5 in P</a:t>
            </a:r>
            <a:r>
              <a:rPr lang="en" baseline="-25000"/>
              <a:t>2</a:t>
            </a:r>
            <a:endParaRPr baseline="-25000"/>
          </a:p>
          <a:p>
            <a:pPr marL="230187" lvl="0" indent="-230187" algn="l" rtl="0"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/>
              <a:t>transaction T</a:t>
            </a:r>
            <a:r>
              <a:rPr lang="en" baseline="-25000"/>
              <a:t>1</a:t>
            </a:r>
            <a:r>
              <a:rPr lang="en"/>
              <a:t>, subtract $8 in P</a:t>
            </a:r>
            <a:r>
              <a:rPr lang="en" baseline="-25000"/>
              <a:t>1</a:t>
            </a:r>
            <a:r>
              <a:rPr lang="en"/>
              <a:t> is rejected due to insufficient funds</a:t>
            </a:r>
            <a:endParaRPr/>
          </a:p>
          <a:p>
            <a:pPr marL="230187" lvl="0" indent="-230187" algn="l" rtl="0"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/>
              <a:t>transaction T</a:t>
            </a:r>
            <a:r>
              <a:rPr lang="en" baseline="-25000"/>
              <a:t>2</a:t>
            </a:r>
            <a:r>
              <a:rPr lang="en"/>
              <a:t>, subtract $5 in P</a:t>
            </a:r>
            <a:r>
              <a:rPr lang="en" baseline="-25000"/>
              <a:t>2</a:t>
            </a:r>
            <a:r>
              <a:rPr lang="en"/>
              <a:t> is accepted </a:t>
            </a:r>
            <a:endParaRPr/>
          </a:p>
          <a:p>
            <a:pPr marL="230187" lvl="0" indent="-230187" algn="l" rtl="0"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/>
              <a:t>result: account balance is $5, integrity is preserved </a:t>
            </a:r>
            <a:endParaRPr/>
          </a:p>
          <a:p>
            <a:pPr marL="230187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14"/>
    </mc:Choice>
    <mc:Fallback xmlns="">
      <p:transition spd="slow" advTm="4481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2"/>
          <p:cNvSpPr txBox="1">
            <a:spLocks noGrp="1"/>
          </p:cNvSpPr>
          <p:nvPr>
            <p:ph type="title"/>
          </p:nvPr>
        </p:nvSpPr>
        <p:spPr>
          <a:xfrm>
            <a:off x="457201" y="314663"/>
            <a:ext cx="73914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Contribution</a:t>
            </a:r>
            <a:endParaRPr/>
          </a:p>
        </p:txBody>
      </p:sp>
      <p:sp>
        <p:nvSpPr>
          <p:cNvPr id="183" name="Google Shape;183;p42"/>
          <p:cNvSpPr txBox="1">
            <a:spLocks noGrp="1"/>
          </p:cNvSpPr>
          <p:nvPr>
            <p:ph type="body" idx="1"/>
          </p:nvPr>
        </p:nvSpPr>
        <p:spPr>
          <a:xfrm>
            <a:off x="633025" y="1426600"/>
            <a:ext cx="7779300" cy="44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/>
              <a:t>defined the Partitionable Blockchain Consensus Problem</a:t>
            </a:r>
            <a:endParaRPr/>
          </a:p>
          <a:p>
            <a:pPr marL="4572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/>
              <a:t>studied under asynchronous system, single split, no message loss,  no merging</a:t>
            </a:r>
            <a:endParaRPr/>
          </a:p>
          <a:p>
            <a:pPr marL="4572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/>
              <a:t>proved impossible to solve in pure asynchronous system</a:t>
            </a:r>
            <a:endParaRPr/>
          </a:p>
          <a:p>
            <a:pPr marL="4572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/>
              <a:t>defined a family detectors that enable solution</a:t>
            </a:r>
            <a:endParaRPr/>
          </a:p>
          <a:p>
            <a:pPr marL="4572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/>
              <a:t>developed algorithm PART that uses detectors to solve the problem</a:t>
            </a:r>
            <a:endParaRPr/>
          </a:p>
          <a:p>
            <a:pPr marL="4572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/>
              <a:t>implemented PART and detectors, simulated and analyzed performance</a:t>
            </a:r>
            <a:endParaRPr/>
          </a:p>
          <a:p>
            <a:pPr marL="4572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/>
              <a:t>extended PART and detectors to handle multiple splits, message loss, merging</a:t>
            </a:r>
            <a:endParaRPr>
              <a:solidFill>
                <a:srgbClr val="0000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96"/>
    </mc:Choice>
    <mc:Fallback xmlns="">
      <p:transition spd="slow" advTm="5219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3"/>
          <p:cNvSpPr txBox="1">
            <a:spLocks noGrp="1"/>
          </p:cNvSpPr>
          <p:nvPr>
            <p:ph type="title"/>
          </p:nvPr>
        </p:nvSpPr>
        <p:spPr>
          <a:xfrm>
            <a:off x="457201" y="314663"/>
            <a:ext cx="73914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190" name="Google Shape;190;p43"/>
          <p:cNvSpPr txBox="1">
            <a:spLocks noGrp="1"/>
          </p:cNvSpPr>
          <p:nvPr>
            <p:ph type="body" idx="1"/>
          </p:nvPr>
        </p:nvSpPr>
        <p:spPr>
          <a:xfrm>
            <a:off x="2876250" y="1839125"/>
            <a:ext cx="33915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20"/>
              <a:buChar char="•"/>
            </a:pPr>
            <a:r>
              <a:rPr lang="en">
                <a:solidFill>
                  <a:srgbClr val="FF0000"/>
                </a:solidFill>
                <a:highlight>
                  <a:srgbClr val="FFF2CC"/>
                </a:highlight>
              </a:rPr>
              <a:t>consensus</a:t>
            </a:r>
            <a:endParaRPr>
              <a:solidFill>
                <a:srgbClr val="000099"/>
              </a:solidFill>
              <a:highlight>
                <a:srgbClr val="FFFFFF"/>
              </a:highlight>
            </a:endParaRPr>
          </a:p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20"/>
              <a:buChar char="•"/>
            </a:pPr>
            <a:r>
              <a:rPr lang="en">
                <a:solidFill>
                  <a:srgbClr val="000099"/>
                </a:solidFill>
              </a:rPr>
              <a:t>impossibility</a:t>
            </a:r>
            <a:endParaRPr>
              <a:solidFill>
                <a:srgbClr val="000099"/>
              </a:solidFill>
            </a:endParaRPr>
          </a:p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20"/>
              <a:buChar char="•"/>
            </a:pPr>
            <a:r>
              <a:rPr lang="en">
                <a:solidFill>
                  <a:srgbClr val="000099"/>
                </a:solidFill>
              </a:rPr>
              <a:t>detectors</a:t>
            </a:r>
            <a:endParaRPr>
              <a:solidFill>
                <a:srgbClr val="000099"/>
              </a:solidFill>
            </a:endParaRPr>
          </a:p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20"/>
              <a:buChar char="•"/>
            </a:pPr>
            <a:r>
              <a:rPr lang="en">
                <a:solidFill>
                  <a:srgbClr val="000099"/>
                </a:solidFill>
              </a:rPr>
              <a:t>algorithm</a:t>
            </a:r>
            <a:endParaRPr>
              <a:solidFill>
                <a:srgbClr val="000099"/>
              </a:solidFill>
            </a:endParaRPr>
          </a:p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20"/>
              <a:buChar char="•"/>
            </a:pPr>
            <a:r>
              <a:rPr lang="en">
                <a:solidFill>
                  <a:srgbClr val="000099"/>
                </a:solidFill>
              </a:rPr>
              <a:t>performance evaluation</a:t>
            </a:r>
            <a:endParaRPr>
              <a:solidFill>
                <a:srgbClr val="000099"/>
              </a:solidFill>
            </a:endParaRPr>
          </a:p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20"/>
              <a:buChar char="•"/>
            </a:pPr>
            <a:r>
              <a:rPr lang="en">
                <a:solidFill>
                  <a:srgbClr val="000099"/>
                </a:solidFill>
              </a:rPr>
              <a:t>extensions</a:t>
            </a:r>
            <a:endParaRPr>
              <a:solidFill>
                <a:srgbClr val="000099"/>
              </a:solidFill>
            </a:endParaRPr>
          </a:p>
          <a:p>
            <a:pPr marL="230187" marR="0" lvl="0" indent="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>
              <a:solidFill>
                <a:srgbClr val="000099"/>
              </a:solidFill>
            </a:endParaRPr>
          </a:p>
        </p:txBody>
      </p:sp>
      <p:pic>
        <p:nvPicPr>
          <p:cNvPr id="191" name="Google Shape;19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5075" y="4196175"/>
            <a:ext cx="4281675" cy="122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2"/>
    </mc:Choice>
    <mc:Fallback xmlns="">
      <p:transition spd="slow" advTm="419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4"/>
          <p:cNvSpPr txBox="1">
            <a:spLocks noGrp="1"/>
          </p:cNvSpPr>
          <p:nvPr>
            <p:ph type="title"/>
          </p:nvPr>
        </p:nvSpPr>
        <p:spPr>
          <a:xfrm>
            <a:off x="457201" y="314663"/>
            <a:ext cx="73914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Consensus</a:t>
            </a:r>
            <a:endParaRPr/>
          </a:p>
        </p:txBody>
      </p:sp>
      <p:sp>
        <p:nvSpPr>
          <p:cNvPr id="198" name="Google Shape;198;p44"/>
          <p:cNvSpPr txBox="1">
            <a:spLocks noGrp="1"/>
          </p:cNvSpPr>
          <p:nvPr>
            <p:ph type="body" idx="1"/>
          </p:nvPr>
        </p:nvSpPr>
        <p:spPr>
          <a:xfrm>
            <a:off x="785400" y="1306425"/>
            <a:ext cx="7667100" cy="50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7" lvl="0" indent="-230187" algn="l" rtl="0"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 dirty="0">
                <a:solidFill>
                  <a:srgbClr val="000000"/>
                </a:solidFill>
              </a:rPr>
              <a:t>in blockchain, peers cooperate</a:t>
            </a:r>
            <a:r>
              <a:rPr lang="en" dirty="0">
                <a:solidFill>
                  <a:srgbClr val="000099"/>
                </a:solidFill>
              </a:rPr>
              <a:t> </a:t>
            </a:r>
            <a:r>
              <a:rPr lang="en" dirty="0">
                <a:solidFill>
                  <a:srgbClr val="000000"/>
                </a:solidFill>
              </a:rPr>
              <a:t>to agree on transactions to be added to blockchain</a:t>
            </a:r>
            <a:endParaRPr dirty="0">
              <a:solidFill>
                <a:srgbClr val="000000"/>
              </a:solidFill>
            </a:endParaRPr>
          </a:p>
          <a:p>
            <a:pPr marL="230187" lvl="0" indent="-230187" algn="l" rtl="0"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 dirty="0">
                <a:solidFill>
                  <a:srgbClr val="000000"/>
                </a:solidFill>
              </a:rPr>
              <a:t>foundation: </a:t>
            </a:r>
            <a:r>
              <a:rPr lang="en" dirty="0">
                <a:solidFill>
                  <a:srgbClr val="000099"/>
                </a:solidFill>
              </a:rPr>
              <a:t>consensus</a:t>
            </a:r>
            <a:r>
              <a:rPr lang="en" i="1" dirty="0"/>
              <a:t> – </a:t>
            </a:r>
            <a:r>
              <a:rPr lang="en" dirty="0"/>
              <a:t>peers agree on particular transaction</a:t>
            </a:r>
            <a:endParaRPr dirty="0"/>
          </a:p>
          <a:p>
            <a:pPr marL="687387" lvl="0" indent="-228917" algn="l" rtl="0">
              <a:spcBef>
                <a:spcPts val="320"/>
              </a:spcBef>
              <a:spcAft>
                <a:spcPts val="0"/>
              </a:spcAft>
              <a:buSzPts val="1600"/>
              <a:buFont typeface="Noto Sans Symbols"/>
              <a:buChar char="•"/>
            </a:pPr>
            <a:r>
              <a:rPr lang="en" dirty="0">
                <a:solidFill>
                  <a:srgbClr val="000099"/>
                </a:solidFill>
              </a:rPr>
              <a:t>Proof-of-Work</a:t>
            </a:r>
            <a:r>
              <a:rPr lang="en" dirty="0"/>
              <a:t> (PoW)– Nakamoto-style with peers mining transactions, the longest chain of mined transactions is accepted</a:t>
            </a:r>
            <a:endParaRPr dirty="0"/>
          </a:p>
          <a:p>
            <a:pPr marL="230187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dirty="0"/>
          </a:p>
          <a:p>
            <a:pPr marL="230187" lvl="0" indent="-228917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dirty="0">
                <a:solidFill>
                  <a:srgbClr val="000099"/>
                </a:solidFill>
              </a:rPr>
              <a:t>the asynchronous system -</a:t>
            </a:r>
            <a:r>
              <a:rPr lang="en" dirty="0"/>
              <a:t> most general system model</a:t>
            </a:r>
            <a:endParaRPr dirty="0"/>
          </a:p>
          <a:p>
            <a:pPr marL="630237" marR="0" lvl="1" indent="-22891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dirty="0"/>
              <a:t>messages can be delayed for an arbitrarily long time</a:t>
            </a:r>
            <a:endParaRPr dirty="0"/>
          </a:p>
          <a:p>
            <a:pPr marL="630237" marR="0" lvl="1" indent="-22891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dirty="0"/>
              <a:t>speed difference between peers is unlimited 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[FLP] in the asynchronous system, consensus is impossible even if a single peer crashes</a:t>
            </a:r>
            <a:endParaRPr dirty="0"/>
          </a:p>
          <a:p>
            <a:pPr marL="0" marR="0" lvl="0" indent="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intuition: peers may not distinguish a crashed peer from a very slow one</a:t>
            </a:r>
            <a:endParaRPr dirty="0"/>
          </a:p>
          <a:p>
            <a:pPr marL="0" marR="0" lvl="0" indent="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80"/>
    </mc:Choice>
    <mc:Fallback xmlns="">
      <p:transition spd="slow" advTm="6578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5"/>
          <p:cNvSpPr txBox="1">
            <a:spLocks noGrp="1"/>
          </p:cNvSpPr>
          <p:nvPr>
            <p:ph type="title"/>
          </p:nvPr>
        </p:nvSpPr>
        <p:spPr>
          <a:xfrm>
            <a:off x="457201" y="314663"/>
            <a:ext cx="73914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205" name="Google Shape;205;p45"/>
          <p:cNvSpPr txBox="1">
            <a:spLocks noGrp="1"/>
          </p:cNvSpPr>
          <p:nvPr>
            <p:ph type="body" idx="1"/>
          </p:nvPr>
        </p:nvSpPr>
        <p:spPr>
          <a:xfrm>
            <a:off x="2876250" y="1635350"/>
            <a:ext cx="3391500" cy="17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20"/>
              <a:buChar char="•"/>
            </a:pPr>
            <a:r>
              <a:rPr lang="en">
                <a:solidFill>
                  <a:srgbClr val="000099"/>
                </a:solidFill>
              </a:rPr>
              <a:t>consensus</a:t>
            </a:r>
            <a:endParaRPr>
              <a:solidFill>
                <a:srgbClr val="FF0000"/>
              </a:solidFill>
              <a:highlight>
                <a:srgbClr val="FFF2CC"/>
              </a:highlight>
            </a:endParaRPr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20"/>
              <a:buChar char="•"/>
            </a:pPr>
            <a:r>
              <a:rPr lang="en">
                <a:solidFill>
                  <a:srgbClr val="FF0000"/>
                </a:solidFill>
                <a:highlight>
                  <a:srgbClr val="FFF2CC"/>
                </a:highlight>
              </a:rPr>
              <a:t>impossibility</a:t>
            </a:r>
            <a:endParaRPr>
              <a:solidFill>
                <a:srgbClr val="000099"/>
              </a:solidFill>
              <a:highlight>
                <a:srgbClr val="FFFFFF"/>
              </a:highlight>
            </a:endParaRPr>
          </a:p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20"/>
              <a:buChar char="•"/>
            </a:pPr>
            <a:r>
              <a:rPr lang="en">
                <a:solidFill>
                  <a:srgbClr val="000099"/>
                </a:solidFill>
              </a:rPr>
              <a:t>detectors</a:t>
            </a:r>
            <a:endParaRPr>
              <a:solidFill>
                <a:srgbClr val="000099"/>
              </a:solidFill>
            </a:endParaRPr>
          </a:p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20"/>
              <a:buChar char="•"/>
            </a:pPr>
            <a:r>
              <a:rPr lang="en">
                <a:solidFill>
                  <a:srgbClr val="000099"/>
                </a:solidFill>
              </a:rPr>
              <a:t>algorithm</a:t>
            </a:r>
            <a:endParaRPr>
              <a:solidFill>
                <a:srgbClr val="000099"/>
              </a:solidFill>
            </a:endParaRPr>
          </a:p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20"/>
              <a:buChar char="•"/>
            </a:pPr>
            <a:r>
              <a:rPr lang="en">
                <a:solidFill>
                  <a:srgbClr val="000099"/>
                </a:solidFill>
              </a:rPr>
              <a:t>performance evaluation</a:t>
            </a:r>
            <a:endParaRPr>
              <a:solidFill>
                <a:srgbClr val="000099"/>
              </a:solidFill>
            </a:endParaRPr>
          </a:p>
          <a:p>
            <a:pPr marL="457200" marR="0" lvl="0" indent="-33147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20"/>
              <a:buChar char="•"/>
            </a:pPr>
            <a:r>
              <a:rPr lang="en">
                <a:solidFill>
                  <a:srgbClr val="000099"/>
                </a:solidFill>
              </a:rPr>
              <a:t>extensions</a:t>
            </a:r>
            <a:endParaRPr>
              <a:solidFill>
                <a:srgbClr val="000099"/>
              </a:solidFill>
            </a:endParaRPr>
          </a:p>
          <a:p>
            <a:pPr marL="230187" marR="0" lvl="0" indent="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>
              <a:solidFill>
                <a:srgbClr val="000099"/>
              </a:solidFill>
            </a:endParaRPr>
          </a:p>
        </p:txBody>
      </p:sp>
      <p:pic>
        <p:nvPicPr>
          <p:cNvPr id="206" name="Google Shape;20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5075" y="4196175"/>
            <a:ext cx="4281675" cy="122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38"/>
    </mc:Choice>
    <mc:Fallback xmlns="">
      <p:transition spd="slow" advTm="5338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DSTRIP">
  <a:themeElements>
    <a:clrScheme name="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FFBF0B"/>
      </a:hlink>
      <a:folHlink>
        <a:srgbClr val="CC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DSTRIP">
  <a:themeElements>
    <a:clrScheme name="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FFBF0B"/>
      </a:hlink>
      <a:folHlink>
        <a:srgbClr val="CC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1732</Words>
  <Application>Microsoft Office PowerPoint</Application>
  <PresentationFormat>On-screen Show (4:3)</PresentationFormat>
  <Paragraphs>274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Cambria Math</vt:lpstr>
      <vt:lpstr>Noto Sans Symbols</vt:lpstr>
      <vt:lpstr>Times New Roman</vt:lpstr>
      <vt:lpstr>Verdana</vt:lpstr>
      <vt:lpstr>Simple Light</vt:lpstr>
      <vt:lpstr>BLDSTRIP</vt:lpstr>
      <vt:lpstr>1_BLDSTRIP</vt:lpstr>
      <vt:lpstr>Partitionable Asynchronous Cryptocurrency Blockchain</vt:lpstr>
      <vt:lpstr>Peer-to-Peer Networks and Blockchain</vt:lpstr>
      <vt:lpstr>Blockchain Partitioning and Why It Matters</vt:lpstr>
      <vt:lpstr>Blockchain Partitioning is Difficult</vt:lpstr>
      <vt:lpstr>Partition Handling Idea</vt:lpstr>
      <vt:lpstr>Contribution</vt:lpstr>
      <vt:lpstr>Outline</vt:lpstr>
      <vt:lpstr>Consensus</vt:lpstr>
      <vt:lpstr>Outline</vt:lpstr>
      <vt:lpstr>Blockchain Definitions</vt:lpstr>
      <vt:lpstr>Partitionable Blockchain Consensus  Problem and Impossibility</vt:lpstr>
      <vt:lpstr>Outline</vt:lpstr>
      <vt:lpstr>Detector Definition</vt:lpstr>
      <vt:lpstr>Partition Detectors</vt:lpstr>
      <vt:lpstr>Outline</vt:lpstr>
      <vt:lpstr>Algorithm  PART Description</vt:lpstr>
      <vt:lpstr>Algorithm PART Correctness</vt:lpstr>
      <vt:lpstr>Outline</vt:lpstr>
      <vt:lpstr>Performance Evaluation Setup</vt:lpstr>
      <vt:lpstr>Lagging Detector Experiment</vt:lpstr>
      <vt:lpstr>Lying Detector Experiment</vt:lpstr>
      <vt:lpstr>Outline</vt:lpstr>
      <vt:lpstr>                     Message Loss</vt:lpstr>
      <vt:lpstr>Message Loss Experiment</vt:lpstr>
      <vt:lpstr>           Multiple Splits, Partition Merging</vt:lpstr>
      <vt:lpstr> Two Splits and Merges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Partitionable Asynchronous Cryptocurrency Blockchain</dc:title>
  <dc:creator>mikhail</dc:creator>
  <cp:lastModifiedBy>Nesterenko, Mikhail</cp:lastModifiedBy>
  <cp:revision>20</cp:revision>
  <dcterms:modified xsi:type="dcterms:W3CDTF">2021-04-30T15:12:18Z</dcterms:modified>
</cp:coreProperties>
</file>