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d1074e47c_1_0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g13d1074e47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13d1074e47c_1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3cda69c9ce_0_28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g13cda69c9c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13cda69c9ce_0_28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3cda69c9ce_0_48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13cda69c9c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13cda69c9ce_0_48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13dd14885f8_0_0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g13dd14885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g13dd14885f8_0_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cda69c9ce_0_39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13cda69c9c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13cda69c9ce_0_39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d1074e47c_2_103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13d1074e47c_2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13d1074e47c_2_103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d1074e47c_2_109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g13d1074e47c_2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13d1074e47c_2_109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3d1074e47c_2_116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13d1074e47c_2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13d1074e47c_2_116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3d1074e47c_2_124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13d1074e47c_2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13d1074e47c_2_124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3cda69c9ce_0_2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13cda69c9c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13cda69c9ce_0_2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3cda69c9ce_0_19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13cda69c9ce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13cda69c9ce_0_19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3cda69c9ce_0_10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g13cda69c9c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00" lIns="89600" spcFirstLastPara="1" rIns="89600" wrap="square" tIns="44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13cda69c9ce_0_10:notes"/>
          <p:cNvSpPr txBox="1"/>
          <p:nvPr>
            <p:ph idx="12" type="sldNum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4800" lIns="89600" spcFirstLastPara="1" rIns="89600" wrap="square" tIns="448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120650" y="138113"/>
            <a:ext cx="6778200" cy="3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79413" y="1058466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ctrTitle"/>
          </p:nvPr>
        </p:nvSpPr>
        <p:spPr>
          <a:xfrm>
            <a:off x="779463" y="1496616"/>
            <a:ext cx="767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9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" type="subTitle"/>
          </p:nvPr>
        </p:nvSpPr>
        <p:spPr>
          <a:xfrm>
            <a:off x="4021138" y="2145506"/>
            <a:ext cx="4437000" cy="2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40"/>
              <a:buFont typeface="Arial"/>
              <a:buNone/>
              <a:defRPr/>
            </a:lvl1pPr>
            <a:lvl2pPr lvl="1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lvl="2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lvl="3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lvl="4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lvl="5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lvl="6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lvl="7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lvl="8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None/>
              <a:defRPr sz="2000"/>
            </a:lvl1pPr>
            <a:lvl2pPr indent="-228600" lvl="1" marL="914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 sz="1800"/>
            </a:lvl2pPr>
            <a:lvl3pPr indent="-228600" lvl="2" marL="13716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760"/>
              <a:buNone/>
              <a:defRPr sz="1600"/>
            </a:lvl3pPr>
            <a:lvl4pPr indent="-228600" lvl="3" marL="18288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050"/>
              <a:buFont typeface="Arial"/>
              <a:buNone/>
              <a:defRPr sz="1400"/>
            </a:lvl4pPr>
            <a:lvl5pPr indent="-228600" lvl="4" marL="22860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5pPr>
            <a:lvl6pPr indent="-228600" lvl="5" marL="27432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6pPr>
            <a:lvl7pPr indent="-228600" lvl="6" marL="32004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7pPr>
            <a:lvl8pPr indent="-228600" lvl="7" marL="36576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8pPr>
            <a:lvl9pPr indent="-228600" lvl="8" marL="41148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19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title"/>
          </p:nvPr>
        </p:nvSpPr>
        <p:spPr>
          <a:xfrm>
            <a:off x="2208000" y="132150"/>
            <a:ext cx="54672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" type="body"/>
          </p:nvPr>
        </p:nvSpPr>
        <p:spPr>
          <a:xfrm>
            <a:off x="379413" y="1058466"/>
            <a:ext cx="41784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Font typeface="Arial"/>
              <a:buChar char="•"/>
              <a:defRPr sz="2800"/>
            </a:lvl1pPr>
            <a:lvl2pPr indent="-365760" lvl="1" marL="91440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indent="-3683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200"/>
              <a:buChar char="−"/>
              <a:defRPr sz="2000"/>
            </a:lvl3pPr>
            <a:lvl4pPr indent="-314325" lvl="3" marL="1828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Font typeface="Arial"/>
              <a:buChar char="o"/>
              <a:defRPr sz="1800"/>
            </a:lvl4pPr>
            <a:lvl5pPr indent="-325754" lvl="4" marL="22860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5pPr>
            <a:lvl6pPr indent="-325754" lvl="5" marL="2743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6pPr>
            <a:lvl7pPr indent="-325754" lvl="6" marL="3200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7pPr>
            <a:lvl8pPr indent="-325754" lvl="7" marL="3657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8pPr>
            <a:lvl9pPr indent="-325754" lvl="8" marL="4114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9pPr>
          </a:lstStyle>
          <a:p/>
        </p:txBody>
      </p:sp>
      <p:sp>
        <p:nvSpPr>
          <p:cNvPr id="70" name="Google Shape;70;p17"/>
          <p:cNvSpPr txBox="1"/>
          <p:nvPr>
            <p:ph idx="2" type="body"/>
          </p:nvPr>
        </p:nvSpPr>
        <p:spPr>
          <a:xfrm>
            <a:off x="4710113" y="1058466"/>
            <a:ext cx="41799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8620" lvl="0" marL="45720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Font typeface="Arial"/>
              <a:buChar char="•"/>
              <a:defRPr sz="2800"/>
            </a:lvl1pPr>
            <a:lvl2pPr indent="-365760" lvl="1" marL="91440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Char char="▪"/>
              <a:defRPr sz="2400"/>
            </a:lvl2pPr>
            <a:lvl3pPr indent="-368300" lvl="2" marL="1371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200"/>
              <a:buChar char="−"/>
              <a:defRPr sz="2000"/>
            </a:lvl3pPr>
            <a:lvl4pPr indent="-314325" lvl="3" marL="1828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Font typeface="Arial"/>
              <a:buChar char="o"/>
              <a:defRPr sz="1800"/>
            </a:lvl4pPr>
            <a:lvl5pPr indent="-325754" lvl="4" marL="22860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5pPr>
            <a:lvl6pPr indent="-325754" lvl="5" marL="2743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6pPr>
            <a:lvl7pPr indent="-325754" lvl="6" marL="3200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7pPr>
            <a:lvl8pPr indent="-325754" lvl="7" marL="3657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8pPr>
            <a:lvl9pPr indent="-325754" lvl="8" marL="4114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Font typeface="Arial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  <a:defRPr b="1" sz="2400"/>
            </a:lvl1pPr>
            <a:lvl2pPr indent="-2286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None/>
              <a:defRPr b="1" sz="1600"/>
            </a:lvl4pPr>
            <a:lvl5pPr indent="-228600" lvl="4" marL="22860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5pPr>
            <a:lvl6pPr indent="-228600" lvl="5" marL="2743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6pPr>
            <a:lvl7pPr indent="-228600" lvl="6" marL="32004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7pPr>
            <a:lvl8pPr indent="-228600" lvl="7" marL="36576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8pPr>
            <a:lvl9pPr indent="-228600" lvl="8" marL="4114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9pPr>
          </a:lstStyle>
          <a:p/>
        </p:txBody>
      </p:sp>
      <p:sp>
        <p:nvSpPr>
          <p:cNvPr id="74" name="Google Shape;74;p18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Char char="•"/>
              <a:defRPr sz="2400"/>
            </a:lvl1pPr>
            <a:lvl2pPr indent="-3429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indent="-35433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 sz="1800"/>
            </a:lvl3pPr>
            <a:lvl4pPr indent="-304800" lvl="3" marL="1828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Char char="o"/>
              <a:defRPr sz="1600"/>
            </a:lvl4pPr>
            <a:lvl5pPr indent="-314960" lvl="4" marL="22860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5pPr>
            <a:lvl6pPr indent="-314960" lvl="5" marL="2743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6pPr>
            <a:lvl7pPr indent="-314960" lvl="6" marL="32004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7pPr>
            <a:lvl8pPr indent="-314959" lvl="7" marL="36576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8pPr>
            <a:lvl9pPr indent="-314959" lvl="8" marL="4114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9pPr>
          </a:lstStyle>
          <a:p/>
        </p:txBody>
      </p:sp>
      <p:sp>
        <p:nvSpPr>
          <p:cNvPr id="75" name="Google Shape;75;p18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  <a:defRPr b="1" sz="2400"/>
            </a:lvl1pPr>
            <a:lvl2pPr indent="-2286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2000"/>
            </a:lvl2pPr>
            <a:lvl3pPr indent="-22860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None/>
              <a:defRPr b="1" sz="1600"/>
            </a:lvl4pPr>
            <a:lvl5pPr indent="-228600" lvl="4" marL="22860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5pPr>
            <a:lvl6pPr indent="-228600" lvl="5" marL="2743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6pPr>
            <a:lvl7pPr indent="-228600" lvl="6" marL="32004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7pPr>
            <a:lvl8pPr indent="-228600" lvl="7" marL="36576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8pPr>
            <a:lvl9pPr indent="-228600" lvl="8" marL="4114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None/>
              <a:defRPr b="1" sz="1600"/>
            </a:lvl9pPr>
          </a:lstStyle>
          <a:p/>
        </p:txBody>
      </p:sp>
      <p:sp>
        <p:nvSpPr>
          <p:cNvPr id="76" name="Google Shape;76;p18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5760" lvl="0" marL="45720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Char char="•"/>
              <a:defRPr sz="2400"/>
            </a:lvl1pPr>
            <a:lvl2pPr indent="-342900" lvl="1" marL="914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 sz="2000"/>
            </a:lvl2pPr>
            <a:lvl3pPr indent="-35433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 sz="1800"/>
            </a:lvl3pPr>
            <a:lvl4pPr indent="-304800" lvl="3" marL="1828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Font typeface="Arial"/>
              <a:buChar char="o"/>
              <a:defRPr sz="1600"/>
            </a:lvl4pPr>
            <a:lvl5pPr indent="-314960" lvl="4" marL="22860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5pPr>
            <a:lvl6pPr indent="-314960" lvl="5" marL="2743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6pPr>
            <a:lvl7pPr indent="-314960" lvl="6" marL="32004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7pPr>
            <a:lvl8pPr indent="-314959" lvl="7" marL="36576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8pPr>
            <a:lvl9pPr indent="-314959" lvl="8" marL="41148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Arial"/>
              <a:buChar char="•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2208000" y="132150"/>
            <a:ext cx="54672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1480" lvl="0" marL="4572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SzPts val="2880"/>
              <a:buFont typeface="Arial"/>
              <a:buChar char="•"/>
              <a:defRPr sz="3200"/>
            </a:lvl1pPr>
            <a:lvl2pPr indent="-388619" lvl="1" marL="91440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SzPts val="2520"/>
              <a:buChar char="▪"/>
              <a:defRPr sz="2800"/>
            </a:lvl2pPr>
            <a:lvl3pPr indent="-396239" lvl="2" marL="137160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640"/>
              <a:buChar char="−"/>
              <a:defRPr sz="2400"/>
            </a:lvl3pPr>
            <a:lvl4pPr indent="-323850" lvl="3" marL="1828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500"/>
              <a:buFont typeface="Arial"/>
              <a:buChar char="o"/>
              <a:defRPr sz="2000"/>
            </a:lvl4pPr>
            <a:lvl5pPr indent="-336550" lvl="4" marL="22860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5pPr>
            <a:lvl6pPr indent="-336550" lvl="5" marL="27432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6pPr>
            <a:lvl7pPr indent="-336550" lvl="6" marL="32004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7pPr>
            <a:lvl8pPr indent="-336550" lvl="7" marL="36576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8pPr>
            <a:lvl9pPr indent="-336550" lvl="8" marL="411480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700"/>
              <a:buFont typeface="Arial"/>
              <a:buChar char="•"/>
              <a:defRPr sz="2000"/>
            </a:lvl9pPr>
          </a:lstStyle>
          <a:p/>
        </p:txBody>
      </p:sp>
      <p:sp>
        <p:nvSpPr>
          <p:cNvPr id="83" name="Google Shape;83;p21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260"/>
              <a:buFont typeface="Arial"/>
              <a:buNone/>
              <a:defRPr sz="1400"/>
            </a:lvl1pPr>
            <a:lvl2pPr indent="-228600" lvl="1" marL="914400" rtl="0" algn="l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rtl="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675"/>
              <a:buFont typeface="Arial"/>
              <a:buNone/>
              <a:defRPr sz="900"/>
            </a:lvl4pPr>
            <a:lvl5pPr indent="-228600" lvl="4" marL="22860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5pPr>
            <a:lvl6pPr indent="-228600" lvl="5" marL="27432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6pPr>
            <a:lvl7pPr indent="-228600" lvl="6" marL="32004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7pPr>
            <a:lvl8pPr indent="-228600" lvl="7" marL="36576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8pPr>
            <a:lvl9pPr indent="-228600" lvl="8" marL="41148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64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lnSpc>
                <a:spcPct val="110000"/>
              </a:lnSpc>
              <a:spcBef>
                <a:spcPts val="280"/>
              </a:spcBef>
              <a:spcAft>
                <a:spcPts val="0"/>
              </a:spcAft>
              <a:buSzPts val="1260"/>
              <a:buFont typeface="Arial"/>
              <a:buNone/>
              <a:defRPr sz="1400"/>
            </a:lvl1pPr>
            <a:lvl2pPr indent="-228600" lvl="1" marL="914400" rtl="0" algn="l">
              <a:lnSpc>
                <a:spcPct val="110000"/>
              </a:lnSpc>
              <a:spcBef>
                <a:spcPts val="240"/>
              </a:spcBef>
              <a:spcAft>
                <a:spcPts val="0"/>
              </a:spcAft>
              <a:buSzPts val="1080"/>
              <a:buNone/>
              <a:defRPr sz="1200"/>
            </a:lvl2pPr>
            <a:lvl3pPr indent="-228600" lvl="2" marL="1371600" rtl="0" algn="l">
              <a:lnSpc>
                <a:spcPct val="11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675"/>
              <a:buFont typeface="Arial"/>
              <a:buNone/>
              <a:defRPr sz="900"/>
            </a:lvl4pPr>
            <a:lvl5pPr indent="-228600" lvl="4" marL="22860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5pPr>
            <a:lvl6pPr indent="-228600" lvl="5" marL="27432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6pPr>
            <a:lvl7pPr indent="-228600" lvl="6" marL="32004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7pPr>
            <a:lvl8pPr indent="-228600" lvl="7" marL="36576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8pPr>
            <a:lvl9pPr indent="-228600" lvl="8" marL="4114800" rtl="0" algn="l">
              <a:lnSpc>
                <a:spcPct val="110000"/>
              </a:lnSpc>
              <a:spcBef>
                <a:spcPts val="180"/>
              </a:spcBef>
              <a:spcAft>
                <a:spcPts val="0"/>
              </a:spcAft>
              <a:buSzPts val="765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3"/>
          <p:cNvSpPr txBox="1"/>
          <p:nvPr>
            <p:ph type="title"/>
          </p:nvPr>
        </p:nvSpPr>
        <p:spPr>
          <a:xfrm>
            <a:off x="2208000" y="132150"/>
            <a:ext cx="54672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" type="body"/>
          </p:nvPr>
        </p:nvSpPr>
        <p:spPr>
          <a:xfrm rot="5400000">
            <a:off x="2729650" y="-1291884"/>
            <a:ext cx="3810000" cy="85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/>
          <p:nvPr>
            <p:ph type="title"/>
          </p:nvPr>
        </p:nvSpPr>
        <p:spPr>
          <a:xfrm rot="5400000">
            <a:off x="5428600" y="1407113"/>
            <a:ext cx="4730400" cy="2192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4"/>
          <p:cNvSpPr txBox="1"/>
          <p:nvPr>
            <p:ph idx="1" type="body"/>
          </p:nvPr>
        </p:nvSpPr>
        <p:spPr>
          <a:xfrm rot="5400000">
            <a:off x="967813" y="-708938"/>
            <a:ext cx="4730400" cy="6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1470" lvl="0" marL="457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indent="-331469" lvl="1" marL="914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20"/>
              <a:buChar char="▪"/>
              <a:defRPr/>
            </a:lvl2pPr>
            <a:lvl3pPr indent="-354330" lvl="2" marL="1371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980"/>
              <a:buChar char="−"/>
              <a:defRPr/>
            </a:lvl3pPr>
            <a:lvl4pPr indent="-314325" lvl="3" marL="1828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350"/>
              <a:buChar char="o"/>
              <a:defRPr/>
            </a:lvl4pPr>
            <a:lvl5pPr indent="-325754" lvl="4" marL="22860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5pPr>
            <a:lvl6pPr indent="-325754" lvl="5" marL="27432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6pPr>
            <a:lvl7pPr indent="-325754" lvl="6" marL="32004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7pPr>
            <a:lvl8pPr indent="-325754" lvl="7" marL="36576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8pPr>
            <a:lvl9pPr indent="-325754" lvl="8" marL="4114800" rtl="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1.xml"/><Relationship Id="rId1" Type="http://schemas.openxmlformats.org/officeDocument/2006/relationships/image" Target="../media/image3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379413" y="1058466"/>
            <a:ext cx="8510700" cy="3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0360" lvl="2" marL="1371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Noto Sans Symbols"/>
              <a:buChar char="−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o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960" lvl="4" marL="22860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960" lvl="5" marL="27432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960" lvl="6" marL="32004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959" lvl="7" marL="36576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959" lvl="8" marL="4114800" marR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36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/>
          <p:nvPr/>
        </p:nvSpPr>
        <p:spPr>
          <a:xfrm>
            <a:off x="0" y="621506"/>
            <a:ext cx="7899300" cy="56100"/>
          </a:xfrm>
          <a:prstGeom prst="rect">
            <a:avLst/>
          </a:prstGeom>
          <a:solidFill>
            <a:srgbClr val="9999FF">
              <a:alpha val="4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3"/>
          <p:cNvSpPr txBox="1"/>
          <p:nvPr/>
        </p:nvSpPr>
        <p:spPr>
          <a:xfrm>
            <a:off x="8632700" y="4868472"/>
            <a:ext cx="457200" cy="2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un_2C" id="54" name="Google Shape;54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098740" y="132151"/>
            <a:ext cx="879999" cy="2568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2208000" y="132150"/>
            <a:ext cx="5467200" cy="37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56" name="Google Shape;56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69769" y="389025"/>
            <a:ext cx="937974" cy="3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0" y="120150"/>
            <a:ext cx="104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99"/>
                </a:solidFill>
              </a:rPr>
              <a:t>QUANTAS</a:t>
            </a:r>
            <a:endParaRPr>
              <a:solidFill>
                <a:srgbClr val="000099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hyperlink" Target="https://www.cse.chalmers.se/~elad/ApPLIED2022/index.html" TargetMode="External"/><Relationship Id="rId7" Type="http://schemas.openxmlformats.org/officeDocument/2006/relationships/image" Target="../media/image10.png"/><Relationship Id="rId8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5"/>
          <p:cNvPicPr preferRelativeResize="0"/>
          <p:nvPr/>
        </p:nvPicPr>
        <p:blipFill rotWithShape="1">
          <a:blip r:embed="rId3">
            <a:alphaModFix/>
          </a:blip>
          <a:srcRect b="0" l="1932" r="1932" t="0"/>
          <a:stretch/>
        </p:blipFill>
        <p:spPr>
          <a:xfrm>
            <a:off x="1232275" y="3261370"/>
            <a:ext cx="1761800" cy="12807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6876" y="2798400"/>
            <a:ext cx="1733205" cy="138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5"/>
          <p:cNvSpPr txBox="1"/>
          <p:nvPr>
            <p:ph type="ctrTitle"/>
          </p:nvPr>
        </p:nvSpPr>
        <p:spPr>
          <a:xfrm>
            <a:off x="250050" y="1844130"/>
            <a:ext cx="86439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solidFill>
                  <a:srgbClr val="000099"/>
                </a:solidFill>
              </a:rPr>
              <a:t>QUANTAS</a:t>
            </a:r>
            <a:br>
              <a:rPr lang="en" sz="3600"/>
            </a:br>
            <a:r>
              <a:rPr lang="en" sz="2100">
                <a:solidFill>
                  <a:srgbClr val="000099"/>
                </a:solidFill>
              </a:rPr>
              <a:t>Quantitative User-friendly Adaptable Networked Things Abstract Simulator</a:t>
            </a:r>
            <a:endParaRPr sz="2100"/>
          </a:p>
        </p:txBody>
      </p:sp>
      <p:sp>
        <p:nvSpPr>
          <p:cNvPr id="102" name="Google Shape;102;p25"/>
          <p:cNvSpPr txBox="1"/>
          <p:nvPr>
            <p:ph idx="1" type="subTitle"/>
          </p:nvPr>
        </p:nvSpPr>
        <p:spPr>
          <a:xfrm>
            <a:off x="5480100" y="2891325"/>
            <a:ext cx="2790900" cy="15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1980"/>
              <a:buFont typeface="Arial"/>
              <a:buNone/>
            </a:pPr>
            <a:r>
              <a:rPr lang="en" sz="1700">
                <a:solidFill>
                  <a:schemeClr val="dk1"/>
                </a:solidFill>
              </a:rPr>
              <a:t>Joseph Oglio</a:t>
            </a:r>
            <a:br>
              <a:rPr lang="en" sz="1700">
                <a:solidFill>
                  <a:schemeClr val="dk1"/>
                </a:solidFill>
              </a:rPr>
            </a:br>
            <a:r>
              <a:rPr lang="en" sz="1700">
                <a:solidFill>
                  <a:schemeClr val="dk1"/>
                </a:solidFill>
              </a:rPr>
              <a:t>Kendric Hood</a:t>
            </a:r>
            <a:br>
              <a:rPr lang="en" sz="1700">
                <a:solidFill>
                  <a:schemeClr val="dk1"/>
                </a:solidFill>
              </a:rPr>
            </a:br>
            <a:r>
              <a:rPr lang="en" sz="1700">
                <a:solidFill>
                  <a:schemeClr val="dk1"/>
                </a:solidFill>
              </a:rPr>
              <a:t>Mikhail Nesterenko</a:t>
            </a:r>
            <a:br>
              <a:rPr lang="en" sz="1700">
                <a:solidFill>
                  <a:schemeClr val="dk1"/>
                </a:solidFill>
              </a:rPr>
            </a:br>
            <a:r>
              <a:rPr lang="en" sz="1700">
                <a:solidFill>
                  <a:schemeClr val="dk1"/>
                </a:solidFill>
              </a:rPr>
              <a:t>Sébastien Tixeuil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SzPts val="2160"/>
              <a:buFont typeface="Arial"/>
              <a:buNone/>
            </a:pPr>
            <a:r>
              <a:t/>
            </a:r>
            <a:endParaRPr sz="2400">
              <a:solidFill>
                <a:srgbClr val="000099"/>
              </a:solidFill>
            </a:endParaRPr>
          </a:p>
        </p:txBody>
      </p:sp>
      <p:pic>
        <p:nvPicPr>
          <p:cNvPr descr="sun_2C" id="103" name="Google Shape;103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36249" y="153616"/>
            <a:ext cx="1907381" cy="55796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5"/>
          <p:cNvSpPr/>
          <p:nvPr/>
        </p:nvSpPr>
        <p:spPr>
          <a:xfrm>
            <a:off x="631843" y="2501503"/>
            <a:ext cx="8067600" cy="58200"/>
          </a:xfrm>
          <a:prstGeom prst="rect">
            <a:avLst/>
          </a:prstGeom>
          <a:solidFill>
            <a:srgbClr val="9999FF">
              <a:alpha val="4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6666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5" name="Google Shape;105;p25"/>
          <p:cNvSpPr txBox="1"/>
          <p:nvPr/>
        </p:nvSpPr>
        <p:spPr>
          <a:xfrm>
            <a:off x="457200" y="4757721"/>
            <a:ext cx="1200600" cy="2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200"/>
              <a:buFont typeface="Arial"/>
              <a:buNone/>
            </a:pPr>
            <a:r>
              <a:rPr lang="en" sz="1200">
                <a:solidFill>
                  <a:srgbClr val="000099"/>
                </a:solidFill>
              </a:rPr>
              <a:t>Salerno</a:t>
            </a:r>
            <a:r>
              <a:rPr b="0" i="0" lang="en" sz="1200" u="none" cap="none" strike="noStrike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rPr>
              <a:t>, Italy</a:t>
            </a:r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5"/>
          <p:cNvSpPr txBox="1"/>
          <p:nvPr/>
        </p:nvSpPr>
        <p:spPr>
          <a:xfrm>
            <a:off x="7584938" y="4757713"/>
            <a:ext cx="11145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ts val="1200"/>
              <a:buFont typeface="Arial"/>
              <a:buNone/>
            </a:pPr>
            <a:r>
              <a:rPr lang="en" sz="1200">
                <a:solidFill>
                  <a:srgbClr val="000099"/>
                </a:solidFill>
              </a:rPr>
              <a:t>July 25, 2022</a:t>
            </a:r>
            <a:endParaRPr b="0" i="0" sz="1200" u="none" cap="none" strike="noStrike">
              <a:solidFill>
                <a:srgbClr val="000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5"/>
          <p:cNvSpPr txBox="1"/>
          <p:nvPr/>
        </p:nvSpPr>
        <p:spPr>
          <a:xfrm>
            <a:off x="457200" y="339700"/>
            <a:ext cx="2373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846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1759B"/>
                </a:solidFill>
                <a:highlight>
                  <a:srgbClr val="FFFFFF"/>
                </a:highlight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ApPLIED</a:t>
            </a:r>
            <a:endParaRPr b="1" sz="3000">
              <a:solidFill>
                <a:srgbClr val="21759B"/>
              </a:solidFill>
              <a:highlight>
                <a:srgbClr val="FFFFFF"/>
              </a:highlight>
            </a:endParaRPr>
          </a:p>
        </p:txBody>
      </p:sp>
      <p:pic>
        <p:nvPicPr>
          <p:cNvPr id="108" name="Google Shape;108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836238" y="853463"/>
            <a:ext cx="2039450" cy="81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625850" y="3345365"/>
            <a:ext cx="2039424" cy="1412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4"/>
          <p:cNvSpPr txBox="1"/>
          <p:nvPr>
            <p:ph type="title"/>
          </p:nvPr>
        </p:nvSpPr>
        <p:spPr>
          <a:xfrm>
            <a:off x="1314275" y="198275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Simulation Speed</a:t>
            </a:r>
            <a:endParaRPr/>
          </a:p>
        </p:txBody>
      </p:sp>
      <p:sp>
        <p:nvSpPr>
          <p:cNvPr id="195" name="Google Shape;195;p34"/>
          <p:cNvSpPr txBox="1"/>
          <p:nvPr>
            <p:ph idx="1" type="body"/>
          </p:nvPr>
        </p:nvSpPr>
        <p:spPr>
          <a:xfrm>
            <a:off x="5733075" y="1052700"/>
            <a:ext cx="3212100" cy="36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threads concurrently process rounds of separate simulation nodes concurrently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varied number of threads in thread pool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Kademlia implementation, 100 rounds, 10 simulations per data point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VM on host with 2 Intel Xeon Gold 6132 CPUs running at 2.60 GHz, 12 cores</a:t>
            </a:r>
            <a:endParaRPr sz="1200"/>
          </a:p>
          <a:p>
            <a:pPr indent="-3048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>
                <a:solidFill>
                  <a:srgbClr val="000099"/>
                </a:solidFill>
              </a:rPr>
              <a:t>simulation speed increases as more threads are added to the pool. This increase ends when all available host cores are used</a:t>
            </a:r>
            <a:endParaRPr sz="1200">
              <a:solidFill>
                <a:srgbClr val="000099"/>
              </a:solidFill>
            </a:endParaRPr>
          </a:p>
          <a:p>
            <a:pPr indent="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96" name="Google Shape;19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23875"/>
            <a:ext cx="5334032" cy="426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5"/>
          <p:cNvSpPr txBox="1"/>
          <p:nvPr>
            <p:ph type="title"/>
          </p:nvPr>
        </p:nvSpPr>
        <p:spPr>
          <a:xfrm>
            <a:off x="1314275" y="240100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Applicability</a:t>
            </a:r>
            <a:r>
              <a:rPr lang="en"/>
              <a:t> </a:t>
            </a:r>
            <a:endParaRPr/>
          </a:p>
        </p:txBody>
      </p:sp>
      <p:pic>
        <p:nvPicPr>
          <p:cNvPr id="203" name="Google Shape;203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775" y="1072425"/>
            <a:ext cx="5108199" cy="3408726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35"/>
          <p:cNvSpPr txBox="1"/>
          <p:nvPr>
            <p:ph idx="1" type="body"/>
          </p:nvPr>
        </p:nvSpPr>
        <p:spPr>
          <a:xfrm>
            <a:off x="4728775" y="1293475"/>
            <a:ext cx="3852000" cy="28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 sz="1200"/>
              <a:t>examined algorithms in PODC 2021 papers</a:t>
            </a:r>
            <a:endParaRPr sz="1200"/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 sz="1200"/>
              <a:t>out 44 papers, algorithms 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in 28 papers are implementable in QUANTAS with no additional </a:t>
            </a:r>
            <a:r>
              <a:rPr lang="en" sz="1200"/>
              <a:t>modifications to simulator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in 11 papers require </a:t>
            </a:r>
            <a:r>
              <a:rPr lang="en" sz="1200"/>
              <a:t>modifications, usually minor: shared registers, Byzantine faults, connection to visualization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in 5 papers, there are no algorithms, or no purpose for simulation</a:t>
            </a:r>
            <a:endParaRPr sz="1200"/>
          </a:p>
          <a:p>
            <a:pPr indent="0" lvl="0" marL="9144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99"/>
                </a:solidFill>
              </a:rPr>
              <a:t>If there is a need for algorithm simulation, QUANTAS can do it!</a:t>
            </a:r>
            <a:endParaRPr sz="12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6"/>
          <p:cNvSpPr txBox="1"/>
          <p:nvPr>
            <p:ph type="title"/>
          </p:nvPr>
        </p:nvSpPr>
        <p:spPr>
          <a:xfrm>
            <a:off x="1314275" y="240100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Enhancements </a:t>
            </a:r>
            <a:endParaRPr/>
          </a:p>
        </p:txBody>
      </p:sp>
      <p:sp>
        <p:nvSpPr>
          <p:cNvPr id="211" name="Google Shape;211;p36"/>
          <p:cNvSpPr txBox="1"/>
          <p:nvPr>
            <p:ph idx="1" type="body"/>
          </p:nvPr>
        </p:nvSpPr>
        <p:spPr>
          <a:xfrm>
            <a:off x="1186150" y="1058700"/>
            <a:ext cx="6340200" cy="3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more sophisticated fault models: self-stabilization, crash, Byzantine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enhanced topology manipulation: random topology generation, dynamic graphs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level separation and swapping: e.g. evaluate same consensus algorithm over different broadcast algorithms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scalability performance enhancements: more aggressive multithreading, C++ STL parallel algorithms 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6"/>
          <p:cNvSpPr txBox="1"/>
          <p:nvPr>
            <p:ph type="title"/>
          </p:nvPr>
        </p:nvSpPr>
        <p:spPr>
          <a:xfrm>
            <a:off x="1314275" y="240100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</a:t>
            </a:r>
            <a:endParaRPr/>
          </a:p>
        </p:txBody>
      </p:sp>
      <p:sp>
        <p:nvSpPr>
          <p:cNvPr id="116" name="Google Shape;116;p26"/>
          <p:cNvSpPr txBox="1"/>
          <p:nvPr>
            <p:ph idx="1" type="body"/>
          </p:nvPr>
        </p:nvSpPr>
        <p:spPr>
          <a:xfrm>
            <a:off x="512250" y="1058700"/>
            <a:ext cx="7892700" cy="3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 sz="1200"/>
              <a:t>situation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Distributed Algorithms Community often neglects to either consider simulation or does ad hoc (one off simulation), data and code are seldom published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/>
              <a:t>results are difficult to verify or compare across papers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/>
              <a:t>further researchers have to start from scratch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concrete simulators (NS-2, OMNeT++) are too detailed to be useful for distributed algorithms simulation 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existing abstract simulators are often too specialized, too difficult to use or focused on education and presentation rather than research</a:t>
            </a:r>
            <a:endParaRPr sz="1200"/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en" sz="1200"/>
              <a:t>opportunity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distributed algorithms are well suited for simulation: 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/>
              <a:t>they are presented so that verification and correctness proof is done by hand: somewhat simple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/>
              <a:t>they are abstract with a simple set of well-established primitives: message-passing/shared memory, asynchronous/synchronous, 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7"/>
          <p:cNvSpPr txBox="1"/>
          <p:nvPr>
            <p:ph type="title"/>
          </p:nvPr>
        </p:nvSpPr>
        <p:spPr>
          <a:xfrm>
            <a:off x="1314275" y="198275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</a:t>
            </a:r>
            <a:endParaRPr/>
          </a:p>
        </p:txBody>
      </p:sp>
      <p:sp>
        <p:nvSpPr>
          <p:cNvPr id="123" name="Google Shape;123;p27"/>
          <p:cNvSpPr txBox="1"/>
          <p:nvPr>
            <p:ph idx="1" type="body"/>
          </p:nvPr>
        </p:nvSpPr>
        <p:spPr>
          <a:xfrm>
            <a:off x="1099950" y="1138475"/>
            <a:ext cx="6944100" cy="33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000"/>
              <a:buChar char="•"/>
            </a:pPr>
            <a:r>
              <a:rPr lang="en" sz="1200"/>
              <a:t>QUANTAS: simulator for Distributed Algorithms Community</a:t>
            </a:r>
            <a:endParaRPr sz="1200"/>
          </a:p>
          <a:p>
            <a:pPr indent="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2921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000"/>
              <a:buChar char="•"/>
            </a:pPr>
            <a:r>
              <a:rPr lang="en" sz="1200"/>
              <a:t>design principles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>
                <a:solidFill>
                  <a:srgbClr val="000099"/>
                </a:solidFill>
              </a:rPr>
              <a:t>simplicity, ease-of-use</a:t>
            </a:r>
            <a:r>
              <a:rPr lang="en" sz="1200"/>
              <a:t> - user-facing: subset of C++, core - compact codebase 4K lines of code, no external dependencies (libraries, compilers, specialized languages), set of representative examples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>
                <a:solidFill>
                  <a:srgbClr val="000099"/>
                </a:solidFill>
              </a:rPr>
              <a:t>flexibility</a:t>
            </a:r>
            <a:r>
              <a:rPr lang="en" sz="1200"/>
              <a:t> - configuration and output in JSON: various available interactive and automated tools to process and present data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>
                <a:solidFill>
                  <a:srgbClr val="000099"/>
                </a:solidFill>
              </a:rPr>
              <a:t>scalability</a:t>
            </a:r>
            <a:r>
              <a:rPr lang="en" sz="1200"/>
              <a:t> - multi-threaded implementation, minimum overhead, C++</a:t>
            </a:r>
            <a:endParaRPr sz="1200"/>
          </a:p>
          <a:p>
            <a:pPr indent="0" lvl="0" marL="9144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features: easy experiment configuration through config file, standard primitives: channels with varying delay (either random uniform or Poisson), FIFO or non-FIFO channels, configurable topology </a:t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>
            <p:ph type="title"/>
          </p:nvPr>
        </p:nvSpPr>
        <p:spPr>
          <a:xfrm>
            <a:off x="1303875" y="174350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</a:t>
            </a:r>
            <a:endParaRPr/>
          </a:p>
        </p:txBody>
      </p:sp>
      <p:sp>
        <p:nvSpPr>
          <p:cNvPr id="130" name="Google Shape;130;p28"/>
          <p:cNvSpPr txBox="1"/>
          <p:nvPr>
            <p:ph idx="1" type="body"/>
          </p:nvPr>
        </p:nvSpPr>
        <p:spPr>
          <a:xfrm>
            <a:off x="6583225" y="1214575"/>
            <a:ext cx="2404500" cy="36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40"/>
              <a:buFont typeface="Arial"/>
              <a:buNone/>
            </a:pPr>
            <a:r>
              <a:rPr lang="en" sz="1200"/>
              <a:t>components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>
                <a:solidFill>
                  <a:srgbClr val="000099"/>
                </a:solidFill>
              </a:rPr>
              <a:t>core</a:t>
            </a:r>
            <a:r>
              <a:rPr lang="en" sz="1200"/>
              <a:t> - responsible for running and servicing the </a:t>
            </a:r>
            <a:r>
              <a:rPr lang="en" sz="1200"/>
              <a:t>simulation, reporting the results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>
                <a:solidFill>
                  <a:srgbClr val="000099"/>
                </a:solidFill>
              </a:rPr>
              <a:t>user-provided</a:t>
            </a:r>
            <a:r>
              <a:rPr lang="en" sz="1200"/>
              <a:t> - written by the researcher</a:t>
            </a:r>
            <a:endParaRPr sz="1200"/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40"/>
              <a:buFont typeface="Arial"/>
              <a:buNone/>
            </a:pPr>
            <a:r>
              <a:t/>
            </a:r>
            <a:endParaRPr sz="1200"/>
          </a:p>
        </p:txBody>
      </p:sp>
      <p:sp>
        <p:nvSpPr>
          <p:cNvPr id="131" name="Google Shape;131;p28"/>
          <p:cNvSpPr/>
          <p:nvPr/>
        </p:nvSpPr>
        <p:spPr>
          <a:xfrm>
            <a:off x="3311945" y="1700981"/>
            <a:ext cx="3046200" cy="33480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000000"/>
            </a:solidFill>
            <a:prstDash val="lg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8"/>
          <p:cNvSpPr/>
          <p:nvPr/>
        </p:nvSpPr>
        <p:spPr>
          <a:xfrm>
            <a:off x="248000" y="3405750"/>
            <a:ext cx="2634900" cy="816000"/>
          </a:xfrm>
          <a:prstGeom prst="rect">
            <a:avLst/>
          </a:prstGeom>
          <a:solidFill>
            <a:srgbClr val="C9DAF8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Node Network Interface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channel head/tail, message sending and delivery, implementing message delay, handles sending and receiving of packets (messages) between nodes.</a:t>
            </a:r>
            <a:endParaRPr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8"/>
          <p:cNvSpPr/>
          <p:nvPr/>
        </p:nvSpPr>
        <p:spPr>
          <a:xfrm>
            <a:off x="248000" y="2516975"/>
            <a:ext cx="2634900" cy="523500"/>
          </a:xfrm>
          <a:prstGeom prst="rect">
            <a:avLst/>
          </a:prstGeom>
          <a:solidFill>
            <a:srgbClr val="C9DAF8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Abstract Node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node computation (command) interface 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8"/>
          <p:cNvSpPr/>
          <p:nvPr/>
        </p:nvSpPr>
        <p:spPr>
          <a:xfrm>
            <a:off x="248150" y="4453100"/>
            <a:ext cx="2634900" cy="458700"/>
          </a:xfrm>
          <a:prstGeom prst="rect">
            <a:avLst/>
          </a:prstGeom>
          <a:solidFill>
            <a:srgbClr val="C9DAF8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Packet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packet header: source,destination,packet delay</a:t>
            </a:r>
            <a:endParaRPr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8"/>
          <p:cNvSpPr/>
          <p:nvPr/>
        </p:nvSpPr>
        <p:spPr>
          <a:xfrm>
            <a:off x="3605001" y="2957624"/>
            <a:ext cx="2460300" cy="595800"/>
          </a:xfrm>
          <a:prstGeom prst="rect">
            <a:avLst/>
          </a:prstGeom>
          <a:solidFill>
            <a:srgbClr val="FFF2CC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Concrete Node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algorithms-specific commands and variables, libraries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8"/>
          <p:cNvSpPr/>
          <p:nvPr/>
        </p:nvSpPr>
        <p:spPr>
          <a:xfrm>
            <a:off x="3680237" y="4422591"/>
            <a:ext cx="2309700" cy="489300"/>
          </a:xfrm>
          <a:prstGeom prst="rect">
            <a:avLst/>
          </a:prstGeom>
          <a:solidFill>
            <a:srgbClr val="FFF2CC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User-Defined Message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message payload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8"/>
          <p:cNvSpPr/>
          <p:nvPr/>
        </p:nvSpPr>
        <p:spPr>
          <a:xfrm>
            <a:off x="248000" y="1615338"/>
            <a:ext cx="2634900" cy="636900"/>
          </a:xfrm>
          <a:prstGeom prst="rect">
            <a:avLst/>
          </a:prstGeom>
          <a:solidFill>
            <a:srgbClr val="C9DAF8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Network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determines network topology: connects nodes and channels, sets up channel delays </a:t>
            </a:r>
            <a:endParaRPr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8"/>
          <p:cNvSpPr/>
          <p:nvPr/>
        </p:nvSpPr>
        <p:spPr>
          <a:xfrm>
            <a:off x="248000" y="756400"/>
            <a:ext cx="2634900" cy="595800"/>
          </a:xfrm>
          <a:prstGeom prst="rect">
            <a:avLst/>
          </a:prstGeom>
          <a:solidFill>
            <a:srgbClr val="C9DAF8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Simulation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configures simulation, sets up logs, initializes network topology and state, runs simulation</a:t>
            </a:r>
            <a:endParaRPr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39" name="Google Shape;139;p28"/>
          <p:cNvSpPr/>
          <p:nvPr/>
        </p:nvSpPr>
        <p:spPr>
          <a:xfrm>
            <a:off x="3605001" y="2062783"/>
            <a:ext cx="2460300" cy="523500"/>
          </a:xfrm>
          <a:prstGeom prst="rect">
            <a:avLst/>
          </a:prstGeom>
          <a:solidFill>
            <a:srgbClr val="FFF2CC"/>
          </a:solidFill>
          <a:ln cap="flat" cmpd="sng" w="285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Configuration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processing config files: topology, delay, size, simulation length, etc. </a:t>
            </a:r>
            <a:endParaRPr sz="1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0" name="Google Shape;140;p28"/>
          <p:cNvCxnSpPr>
            <a:stCxn id="138" idx="2"/>
            <a:endCxn id="137" idx="0"/>
          </p:cNvCxnSpPr>
          <p:nvPr/>
        </p:nvCxnSpPr>
        <p:spPr>
          <a:xfrm>
            <a:off x="1565450" y="1352200"/>
            <a:ext cx="0" cy="2631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diamond"/>
            <a:tailEnd len="med" w="med" type="stealth"/>
          </a:ln>
        </p:spPr>
      </p:cxnSp>
      <p:cxnSp>
        <p:nvCxnSpPr>
          <p:cNvPr id="141" name="Google Shape;141;p28"/>
          <p:cNvCxnSpPr>
            <a:stCxn id="137" idx="2"/>
            <a:endCxn id="133" idx="0"/>
          </p:cNvCxnSpPr>
          <p:nvPr/>
        </p:nvCxnSpPr>
        <p:spPr>
          <a:xfrm flipH="1" rot="-5400000">
            <a:off x="1433450" y="2384238"/>
            <a:ext cx="264600" cy="600"/>
          </a:xfrm>
          <a:prstGeom prst="bentConnector3">
            <a:avLst>
              <a:gd fmla="val 50026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diamond"/>
            <a:tailEnd len="med" w="med" type="stealth"/>
          </a:ln>
        </p:spPr>
      </p:cxnSp>
      <p:sp>
        <p:nvSpPr>
          <p:cNvPr id="142" name="Google Shape;142;p28"/>
          <p:cNvSpPr/>
          <p:nvPr/>
        </p:nvSpPr>
        <p:spPr>
          <a:xfrm>
            <a:off x="2207800" y="3051021"/>
            <a:ext cx="199200" cy="110700"/>
          </a:xfrm>
          <a:prstGeom prst="triangle">
            <a:avLst>
              <a:gd fmla="val 50547" name="adj"/>
            </a:avLst>
          </a:prstGeom>
          <a:noFill/>
          <a:ln cap="flat" cmpd="sng" w="1905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3" name="Google Shape;143;p28"/>
          <p:cNvCxnSpPr>
            <a:stCxn id="132" idx="2"/>
            <a:endCxn id="134" idx="0"/>
          </p:cNvCxnSpPr>
          <p:nvPr/>
        </p:nvCxnSpPr>
        <p:spPr>
          <a:xfrm>
            <a:off x="1565450" y="4221750"/>
            <a:ext cx="300" cy="231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44" name="Google Shape;144;p28"/>
          <p:cNvCxnSpPr>
            <a:stCxn id="138" idx="3"/>
            <a:endCxn id="139" idx="1"/>
          </p:cNvCxnSpPr>
          <p:nvPr/>
        </p:nvCxnSpPr>
        <p:spPr>
          <a:xfrm>
            <a:off x="2882900" y="1054300"/>
            <a:ext cx="722100" cy="1270200"/>
          </a:xfrm>
          <a:prstGeom prst="bentConnector3">
            <a:avLst>
              <a:gd fmla="val 50000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45" name="Google Shape;145;p28"/>
          <p:cNvSpPr txBox="1"/>
          <p:nvPr/>
        </p:nvSpPr>
        <p:spPr>
          <a:xfrm>
            <a:off x="4783596" y="1717095"/>
            <a:ext cx="1452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«user-provided»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Google Shape;146;p28"/>
          <p:cNvCxnSpPr>
            <a:stCxn id="135" idx="2"/>
            <a:endCxn id="136" idx="0"/>
          </p:cNvCxnSpPr>
          <p:nvPr/>
        </p:nvCxnSpPr>
        <p:spPr>
          <a:xfrm>
            <a:off x="4835151" y="3553424"/>
            <a:ext cx="0" cy="8691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diamond"/>
            <a:tailEnd len="med" w="med" type="stealth"/>
          </a:ln>
        </p:spPr>
      </p:cxnSp>
      <p:cxnSp>
        <p:nvCxnSpPr>
          <p:cNvPr id="147" name="Google Shape;147;p28"/>
          <p:cNvCxnSpPr>
            <a:stCxn id="134" idx="3"/>
            <a:endCxn id="136" idx="1"/>
          </p:cNvCxnSpPr>
          <p:nvPr/>
        </p:nvCxnSpPr>
        <p:spPr>
          <a:xfrm flipH="1" rot="10800000">
            <a:off x="2883050" y="4667150"/>
            <a:ext cx="797100" cy="153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diamond"/>
            <a:tailEnd len="med" w="med" type="stealth"/>
          </a:ln>
        </p:spPr>
      </p:cxnSp>
      <p:cxnSp>
        <p:nvCxnSpPr>
          <p:cNvPr id="148" name="Google Shape;148;p28"/>
          <p:cNvCxnSpPr>
            <a:stCxn id="133" idx="2"/>
            <a:endCxn id="132" idx="0"/>
          </p:cNvCxnSpPr>
          <p:nvPr/>
        </p:nvCxnSpPr>
        <p:spPr>
          <a:xfrm flipH="1" rot="-5400000">
            <a:off x="1383050" y="3222875"/>
            <a:ext cx="365400" cy="600"/>
          </a:xfrm>
          <a:prstGeom prst="bentConnector3">
            <a:avLst>
              <a:gd fmla="val 49983" name="adj1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diamond"/>
            <a:tailEnd len="med" w="med" type="stealth"/>
          </a:ln>
        </p:spPr>
      </p:cxnSp>
      <p:cxnSp>
        <p:nvCxnSpPr>
          <p:cNvPr id="149" name="Google Shape;149;p28"/>
          <p:cNvCxnSpPr>
            <a:stCxn id="135" idx="1"/>
            <a:endCxn id="142" idx="3"/>
          </p:cNvCxnSpPr>
          <p:nvPr/>
        </p:nvCxnSpPr>
        <p:spPr>
          <a:xfrm rot="10800000">
            <a:off x="2308401" y="3161624"/>
            <a:ext cx="1296600" cy="93900"/>
          </a:xfrm>
          <a:prstGeom prst="bentConnector2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981650" y="198275"/>
            <a:ext cx="67986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 Example: Sends Greetings to all Nodes</a:t>
            </a:r>
            <a:endParaRPr/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379425" y="803175"/>
            <a:ext cx="8349900" cy="4110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struct HelloMessage {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	std::string messageText;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void performComputation() {	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HelloMessage msg;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msg.messageText = "Hello From " + std::to_string(id()); // send "hello" to all nodes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broadcast(msg); 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// service all received messages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while (!inStreamEmpty()) {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    Packet&lt;HelloMessage&gt; newMsg = popInStream();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    // logger is a Singleton, "Greetings" is a tag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    // getRound() returns simulated computation round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    LogWriter::instance()-&gt;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        data["Greetings"].push_back(newMsg.getMessage().messageText + "at round: " + getRound())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40"/>
              <a:buFont typeface="Arial"/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/>
          <p:nvPr>
            <p:ph type="title"/>
          </p:nvPr>
        </p:nvSpPr>
        <p:spPr>
          <a:xfrm>
            <a:off x="1314275" y="198275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Blockchain</a:t>
            </a:r>
            <a:endParaRPr/>
          </a:p>
        </p:txBody>
      </p:sp>
      <p:sp>
        <p:nvSpPr>
          <p:cNvPr id="163" name="Google Shape;163;p30"/>
          <p:cNvSpPr txBox="1"/>
          <p:nvPr>
            <p:ph idx="1" type="body"/>
          </p:nvPr>
        </p:nvSpPr>
        <p:spPr>
          <a:xfrm>
            <a:off x="5396825" y="1052700"/>
            <a:ext cx="3548400" cy="36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algorithms: B</a:t>
            </a:r>
            <a:r>
              <a:rPr lang="en" sz="1200"/>
              <a:t>itcoin</a:t>
            </a:r>
            <a:r>
              <a:rPr lang="en" sz="1200"/>
              <a:t> or Ethereum - like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20 peers, each maintains a copy of blockchain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transaction is submitted to random peer, on average 1 transaction per round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/>
              <a:t>peer broadcasts submitted transaction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each peer mines received transactions, mining </a:t>
            </a:r>
            <a:r>
              <a:rPr lang="en" sz="1200"/>
              <a:t>probability:</a:t>
            </a:r>
            <a:r>
              <a:rPr lang="en" sz="1200"/>
              <a:t> 2.5% per round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/>
              <a:t>Bitcoin - linked to longest chain</a:t>
            </a:r>
            <a:endParaRPr sz="1200"/>
          </a:p>
          <a:p>
            <a:pPr indent="-3048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" sz="1200"/>
              <a:t>Ethereum - linked to all unliked branches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100 rounds, 10 computation per data point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throughput - number of blocks in the longest chain for each peer, shortest among peers</a:t>
            </a:r>
            <a:endParaRPr sz="1200"/>
          </a:p>
          <a:p>
            <a:pPr indent="-3048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>
                <a:solidFill>
                  <a:srgbClr val="000099"/>
                </a:solidFill>
              </a:rPr>
              <a:t>Ethereum appears more efficient since block is linked to all branches</a:t>
            </a:r>
            <a:endParaRPr sz="1200"/>
          </a:p>
        </p:txBody>
      </p:sp>
      <p:pic>
        <p:nvPicPr>
          <p:cNvPr id="164" name="Google Shape;16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23875"/>
            <a:ext cx="5092025" cy="40736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title"/>
          </p:nvPr>
        </p:nvSpPr>
        <p:spPr>
          <a:xfrm>
            <a:off x="1314275" y="198275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Consensus</a:t>
            </a:r>
            <a:endParaRPr/>
          </a:p>
        </p:txBody>
      </p:sp>
      <p:sp>
        <p:nvSpPr>
          <p:cNvPr id="171" name="Google Shape;171;p31"/>
          <p:cNvSpPr txBox="1"/>
          <p:nvPr>
            <p:ph idx="1" type="body"/>
          </p:nvPr>
        </p:nvSpPr>
        <p:spPr>
          <a:xfrm>
            <a:off x="5396825" y="955500"/>
            <a:ext cx="3548400" cy="37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algorithms: PBFT and Raft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sequence of values to confirm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PBFT - single leader, no </a:t>
            </a:r>
            <a:r>
              <a:rPr lang="en" sz="1200"/>
              <a:t>view</a:t>
            </a:r>
            <a:r>
              <a:rPr lang="en" sz="1200"/>
              <a:t> change, pre-prepare, prepare, commit messages, once the </a:t>
            </a:r>
            <a:r>
              <a:rPr lang="en" sz="1200"/>
              <a:t>leader</a:t>
            </a:r>
            <a:r>
              <a:rPr lang="en" sz="1200"/>
              <a:t> receives enough commits: considers confirmed, starts next </a:t>
            </a:r>
            <a:r>
              <a:rPr lang="en" sz="1200"/>
              <a:t>consensus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Raft - leader broadcasts value, waits for majority or responses, once received, starts new consensus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latency - average number of rounds from initial message transmission by the leader until commit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20 nodes, 1000 round computations, 10 computations per data point</a:t>
            </a:r>
            <a:endParaRPr sz="1200"/>
          </a:p>
          <a:p>
            <a:pPr indent="-3048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>
                <a:solidFill>
                  <a:srgbClr val="000099"/>
                </a:solidFill>
              </a:rPr>
              <a:t>Raft is faster since it is not resilient to Byzantine faults</a:t>
            </a:r>
            <a:endParaRPr sz="1200">
              <a:solidFill>
                <a:srgbClr val="000099"/>
              </a:solidFill>
            </a:endParaRPr>
          </a:p>
        </p:txBody>
      </p:sp>
      <p:pic>
        <p:nvPicPr>
          <p:cNvPr id="172" name="Google Shape;172;p31"/>
          <p:cNvPicPr preferRelativeResize="0"/>
          <p:nvPr/>
        </p:nvPicPr>
        <p:blipFill rotWithShape="1">
          <a:blip r:embed="rId3">
            <a:alphaModFix/>
          </a:blip>
          <a:srcRect b="0" l="1932" r="1932" t="0"/>
          <a:stretch/>
        </p:blipFill>
        <p:spPr>
          <a:xfrm>
            <a:off x="142225" y="888300"/>
            <a:ext cx="5419950" cy="3940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2"/>
          <p:cNvSpPr txBox="1"/>
          <p:nvPr>
            <p:ph type="title"/>
          </p:nvPr>
        </p:nvSpPr>
        <p:spPr>
          <a:xfrm>
            <a:off x="1314275" y="198275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</a:t>
            </a:r>
            <a:r>
              <a:rPr lang="en"/>
              <a:t>Reliable Data Link</a:t>
            </a:r>
            <a:endParaRPr/>
          </a:p>
        </p:txBody>
      </p:sp>
      <p:sp>
        <p:nvSpPr>
          <p:cNvPr id="179" name="Google Shape;179;p32"/>
          <p:cNvSpPr txBox="1"/>
          <p:nvPr>
            <p:ph idx="1" type="body"/>
          </p:nvPr>
        </p:nvSpPr>
        <p:spPr>
          <a:xfrm>
            <a:off x="5356975" y="823375"/>
            <a:ext cx="3588000" cy="38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algorithms</a:t>
            </a:r>
            <a:r>
              <a:rPr lang="en" sz="1200"/>
              <a:t>: self-stabilizing alternating bit </a:t>
            </a:r>
            <a:r>
              <a:rPr lang="en" sz="1200"/>
              <a:t>protocol</a:t>
            </a:r>
            <a:r>
              <a:rPr lang="en" sz="1200"/>
              <a:t> (ABP), </a:t>
            </a:r>
            <a:r>
              <a:rPr lang="en" sz="1200"/>
              <a:t>stabilizing</a:t>
            </a:r>
            <a:r>
              <a:rPr lang="en" sz="1200"/>
              <a:t> data link algorithm (SDL)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ABP - submit data to receiver, waits for ack, if either lost - times out and resends, requires FIFO channels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SDL - submits same message multiple times at once based on channel capacity, operates in non-FIFO channels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channel utility - ratio of messages successfully received over transmitted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2 nodes (sender and receiver), channel size of 1 (SDL sends same message 5 times), 100 round computations, 10 computations per data point</a:t>
            </a:r>
            <a:endParaRPr sz="1200"/>
          </a:p>
          <a:p>
            <a:pPr indent="-304800" lvl="0" marL="4572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>
                <a:solidFill>
                  <a:srgbClr val="000099"/>
                </a:solidFill>
              </a:rPr>
              <a:t>ABP is 5 times less efficient but unable to handle non-FIFO channels</a:t>
            </a:r>
            <a:endParaRPr sz="1200">
              <a:solidFill>
                <a:srgbClr val="000099"/>
              </a:solidFill>
            </a:endParaRPr>
          </a:p>
        </p:txBody>
      </p:sp>
      <p:pic>
        <p:nvPicPr>
          <p:cNvPr id="180" name="Google Shape;180;p32"/>
          <p:cNvPicPr preferRelativeResize="0"/>
          <p:nvPr/>
        </p:nvPicPr>
        <p:blipFill rotWithShape="1">
          <a:blip r:embed="rId3">
            <a:alphaModFix/>
          </a:blip>
          <a:srcRect b="0" l="5165" r="5156" t="0"/>
          <a:stretch/>
        </p:blipFill>
        <p:spPr>
          <a:xfrm>
            <a:off x="152400" y="723875"/>
            <a:ext cx="5285874" cy="412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/>
          <p:nvPr>
            <p:ph type="title"/>
          </p:nvPr>
        </p:nvSpPr>
        <p:spPr>
          <a:xfrm>
            <a:off x="1314275" y="198275"/>
            <a:ext cx="62865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DHT</a:t>
            </a:r>
            <a:endParaRPr/>
          </a:p>
        </p:txBody>
      </p:sp>
      <p:sp>
        <p:nvSpPr>
          <p:cNvPr id="187" name="Google Shape;187;p33"/>
          <p:cNvSpPr txBox="1"/>
          <p:nvPr>
            <p:ph idx="1" type="body"/>
          </p:nvPr>
        </p:nvSpPr>
        <p:spPr>
          <a:xfrm>
            <a:off x="5184175" y="893875"/>
            <a:ext cx="3384900" cy="3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algorithms: Chord and Kademlia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Chord - peers form a ring, shortcut links are not </a:t>
            </a:r>
            <a:r>
              <a:rPr lang="en" sz="1200"/>
              <a:t>implemented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Kademlia - same ring, shortcut links </a:t>
            </a:r>
            <a:r>
              <a:rPr lang="en" sz="1200"/>
              <a:t>implemented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/>
              <a:t>query for a randomly selected peer is submitted to another random peer, number of traversed hops computed</a:t>
            </a:r>
            <a:endParaRPr sz="1200"/>
          </a:p>
          <a:p>
            <a:pPr indent="-3048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" sz="1200">
                <a:solidFill>
                  <a:srgbClr val="000099"/>
                </a:solidFill>
              </a:rPr>
              <a:t>Kademlia is more efficient due to shortcut links</a:t>
            </a:r>
            <a:endParaRPr sz="1200"/>
          </a:p>
        </p:txBody>
      </p:sp>
      <p:pic>
        <p:nvPicPr>
          <p:cNvPr id="188" name="Google Shape;188;p33"/>
          <p:cNvPicPr preferRelativeResize="0"/>
          <p:nvPr/>
        </p:nvPicPr>
        <p:blipFill rotWithShape="1">
          <a:blip r:embed="rId3">
            <a:alphaModFix/>
          </a:blip>
          <a:srcRect b="0" l="4685" r="4694" t="0"/>
          <a:stretch/>
        </p:blipFill>
        <p:spPr>
          <a:xfrm>
            <a:off x="193050" y="967825"/>
            <a:ext cx="4767476" cy="3667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BLDSTRIP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E7E7"/>
      </a:accent6>
      <a:hlink>
        <a:srgbClr val="FFBF0B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