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y="68580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360">
          <p15:clr>
            <a:srgbClr val="9AA0A6"/>
          </p15:clr>
        </p15:guide>
        <p15:guide id="4" orient="horz" pos="7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  <p:guide pos="3360" orient="horz"/>
        <p:guide pos="7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Roboto-regular.fntdata"/><Relationship Id="rId21" Type="http://schemas.openxmlformats.org/officeDocument/2006/relationships/slide" Target="slides/slide14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5" Type="http://schemas.openxmlformats.org/officeDocument/2006/relationships/font" Target="fonts/Roboto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4d1e807a7_2_42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64d1e807a7_2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38" name="Google Shape;138;g64d1e807a7_2_42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a76ea501d8_1_17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1" name="Google Shape;271;ga76ea501d8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72" name="Google Shape;272;ga76ea501d8_1_17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72ef66aba0_0_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9" name="Google Shape;279;g72ef66ab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80" name="Google Shape;280;g72ef66aba0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72ebede384_0_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6" name="Google Shape;286;g72ebede3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87" name="Google Shape;287;g72ebede384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a76ea501d8_0_6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3" name="Google Shape;293;ga76ea501d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94" name="Google Shape;294;ga76ea501d8_0_6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a76ea501d8_0_12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1" name="Google Shape;301;ga76ea501d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302" name="Google Shape;302;ga76ea501d8_0_12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2ef66aba0_0_8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72ef66aba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2 Slides</a:t>
            </a:r>
            <a:endParaRPr sz="1400"/>
          </a:p>
        </p:txBody>
      </p:sp>
      <p:sp>
        <p:nvSpPr>
          <p:cNvPr id="150" name="Google Shape;150;g72ef66aba0_0_8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aff40c740_0_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aaff40c74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2 Slides</a:t>
            </a:r>
            <a:endParaRPr sz="1400"/>
          </a:p>
        </p:txBody>
      </p:sp>
      <p:sp>
        <p:nvSpPr>
          <p:cNvPr id="157" name="Google Shape;157;gaaff40c740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9f61981e03_1_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9f61981e0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Figure</a:t>
            </a:r>
            <a:endParaRPr sz="1400"/>
          </a:p>
        </p:txBody>
      </p:sp>
      <p:sp>
        <p:nvSpPr>
          <p:cNvPr id="186" name="Google Shape;186;g9f61981e03_1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a9cb9406c3_1_22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ga9cb9406c3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31" name="Google Shape;231;ga9cb9406c3_1_22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a76ea501d8_0_22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ga76ea501d8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38" name="Google Shape;238;ga76ea501d8_0_22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a76ea501d8_0_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ga76ea501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47" name="Google Shape;247;ga76ea501d8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a76ea501d8_1_10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ga76ea501d8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55" name="Google Shape;255;ga76ea501d8_1_1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a76ea501d8_1_24:notes"/>
          <p:cNvSpPr/>
          <p:nvPr>
            <p:ph idx="2" type="sldImg"/>
          </p:nvPr>
        </p:nvSpPr>
        <p:spPr>
          <a:xfrm>
            <a:off x="1155424" y="685488"/>
            <a:ext cx="4547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" name="Google Shape;262;ga76ea501d8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63" name="Google Shape;263;ga76ea501d8_1_24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779463" y="1995488"/>
            <a:ext cx="76788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4021138" y="2860675"/>
            <a:ext cx="4437000" cy="31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  <a:defRPr/>
            </a:lvl1pPr>
            <a:lvl2pPr lvl="1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lvl="2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lvl="3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lvl="4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lvl="5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lvl="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lvl="7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lvl="8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120650" y="184150"/>
            <a:ext cx="67782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379413" y="1411288"/>
            <a:ext cx="85107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None/>
              <a:defRPr sz="2000"/>
            </a:lvl1pPr>
            <a:lvl2pPr indent="-228600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/>
            </a:lvl2pPr>
            <a:lvl3pPr indent="-228600" lvl="2" marL="1371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760"/>
              <a:buNone/>
              <a:defRPr sz="1600"/>
            </a:lvl3pPr>
            <a:lvl4pPr indent="-228600" lvl="3" marL="18288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050"/>
              <a:buFont typeface="Arial"/>
              <a:buNone/>
              <a:defRPr sz="1400"/>
            </a:lvl4pPr>
            <a:lvl5pPr indent="-228600" lvl="4" marL="22860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5pPr>
            <a:lvl6pPr indent="-228600" lvl="5" marL="2743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6pPr>
            <a:lvl7pPr indent="-228600" lvl="6" marL="32004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7pPr>
            <a:lvl8pPr indent="-228600" lvl="7" marL="36576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8pPr>
            <a:lvl9pPr indent="-228600" lvl="8" marL="41148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79413" y="1411288"/>
            <a:ext cx="41784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710113" y="1411288"/>
            <a:ext cx="41799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72" name="Google Shape;72;p18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  <p:sp>
        <p:nvSpPr>
          <p:cNvPr id="73" name="Google Shape;73;p18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74" name="Google Shape;74;p18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SzPts val="2880"/>
              <a:buFont typeface="Arial"/>
              <a:buChar char="•"/>
              <a:defRPr sz="3200"/>
            </a:lvl1pPr>
            <a:lvl2pPr indent="-388619" lvl="1" marL="9144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Char char="▪"/>
              <a:defRPr sz="2800"/>
            </a:lvl2pPr>
            <a:lvl3pPr indent="-396239" lvl="2" marL="13716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640"/>
              <a:buChar char="−"/>
              <a:defRPr sz="2400"/>
            </a:lvl3pPr>
            <a:lvl4pPr indent="-32385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o"/>
              <a:defRPr sz="2000"/>
            </a:lvl4pPr>
            <a:lvl5pPr indent="-33655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5pPr>
            <a:lvl6pPr indent="-336550" lvl="5" marL="2743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6pPr>
            <a:lvl7pPr indent="-336550" lvl="6" marL="3200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7pPr>
            <a:lvl8pPr indent="-336550" lvl="7" marL="3657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8pPr>
            <a:lvl9pPr indent="-336550" lvl="8" marL="411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9pPr>
          </a:lstStyle>
          <a:p/>
        </p:txBody>
      </p:sp>
      <p:sp>
        <p:nvSpPr>
          <p:cNvPr id="81" name="Google Shape;81;p21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" type="body"/>
          </p:nvPr>
        </p:nvSpPr>
        <p:spPr>
          <a:xfrm rot="5400000">
            <a:off x="2094700" y="-304112"/>
            <a:ext cx="5079900" cy="85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4"/>
          <p:cNvSpPr txBox="1"/>
          <p:nvPr>
            <p:ph type="title"/>
          </p:nvPr>
        </p:nvSpPr>
        <p:spPr>
          <a:xfrm rot="5400000">
            <a:off x="4640200" y="2241550"/>
            <a:ext cx="6307200" cy="219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4"/>
          <p:cNvSpPr txBox="1"/>
          <p:nvPr>
            <p:ph idx="1" type="body"/>
          </p:nvPr>
        </p:nvSpPr>
        <p:spPr>
          <a:xfrm rot="5400000">
            <a:off x="179413" y="125500"/>
            <a:ext cx="6307200" cy="6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6"/>
          <p:cNvSpPr txBox="1"/>
          <p:nvPr>
            <p:ph type="title"/>
          </p:nvPr>
        </p:nvSpPr>
        <p:spPr>
          <a:xfrm>
            <a:off x="1340300" y="184150"/>
            <a:ext cx="55584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6"/>
          <p:cNvSpPr txBox="1"/>
          <p:nvPr>
            <p:ph idx="1" type="body"/>
          </p:nvPr>
        </p:nvSpPr>
        <p:spPr>
          <a:xfrm>
            <a:off x="379413" y="1411288"/>
            <a:ext cx="85107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  <p:sp>
        <p:nvSpPr>
          <p:cNvPr id="101" name="Google Shape;101;p26"/>
          <p:cNvSpPr txBox="1"/>
          <p:nvPr/>
        </p:nvSpPr>
        <p:spPr>
          <a:xfrm>
            <a:off x="97575" y="88000"/>
            <a:ext cx="1316400" cy="6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96185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rgbClr val="E87500"/>
                </a:solidFill>
                <a:latin typeface="Roboto"/>
                <a:ea typeface="Roboto"/>
                <a:cs typeface="Roboto"/>
                <a:sym typeface="Roboto"/>
              </a:rPr>
              <a:t>SSS 2020</a:t>
            </a:r>
            <a:endParaRPr b="1" sz="1500">
              <a:solidFill>
                <a:srgbClr val="E875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7"/>
          <p:cNvSpPr txBox="1"/>
          <p:nvPr>
            <p:ph type="ctrTitle"/>
          </p:nvPr>
        </p:nvSpPr>
        <p:spPr>
          <a:xfrm>
            <a:off x="779463" y="1995488"/>
            <a:ext cx="76788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7"/>
          <p:cNvSpPr txBox="1"/>
          <p:nvPr>
            <p:ph idx="1" type="subTitle"/>
          </p:nvPr>
        </p:nvSpPr>
        <p:spPr>
          <a:xfrm>
            <a:off x="4021138" y="2860675"/>
            <a:ext cx="4437000" cy="31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  <a:defRPr/>
            </a:lvl1pPr>
            <a:lvl2pPr lvl="1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lvl="2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lvl="3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lvl="4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lvl="5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lvl="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lvl="7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lvl="8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8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8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None/>
              <a:defRPr sz="2000"/>
            </a:lvl1pPr>
            <a:lvl2pPr indent="-228600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/>
            </a:lvl2pPr>
            <a:lvl3pPr indent="-228600" lvl="2" marL="1371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760"/>
              <a:buNone/>
              <a:defRPr sz="1600"/>
            </a:lvl3pPr>
            <a:lvl4pPr indent="-228600" lvl="3" marL="18288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050"/>
              <a:buFont typeface="Arial"/>
              <a:buNone/>
              <a:defRPr sz="1400"/>
            </a:lvl4pPr>
            <a:lvl5pPr indent="-228600" lvl="4" marL="22860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5pPr>
            <a:lvl6pPr indent="-228600" lvl="5" marL="2743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6pPr>
            <a:lvl7pPr indent="-228600" lvl="6" marL="32004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7pPr>
            <a:lvl8pPr indent="-228600" lvl="7" marL="36576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8pPr>
            <a:lvl9pPr indent="-228600" lvl="8" marL="41148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9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9"/>
          <p:cNvSpPr txBox="1"/>
          <p:nvPr>
            <p:ph idx="1" type="body"/>
          </p:nvPr>
        </p:nvSpPr>
        <p:spPr>
          <a:xfrm>
            <a:off x="379413" y="1411288"/>
            <a:ext cx="41784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  <p:sp>
        <p:nvSpPr>
          <p:cNvPr id="111" name="Google Shape;111;p29"/>
          <p:cNvSpPr txBox="1"/>
          <p:nvPr>
            <p:ph idx="2" type="body"/>
          </p:nvPr>
        </p:nvSpPr>
        <p:spPr>
          <a:xfrm>
            <a:off x="4710113" y="1411288"/>
            <a:ext cx="41799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115" name="Google Shape;115;p30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  <p:sp>
        <p:nvSpPr>
          <p:cNvPr id="116" name="Google Shape;116;p30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117" name="Google Shape;117;p30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3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SzPts val="2880"/>
              <a:buFont typeface="Arial"/>
              <a:buChar char="•"/>
              <a:defRPr sz="3200"/>
            </a:lvl1pPr>
            <a:lvl2pPr indent="-388619" lvl="1" marL="91440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Char char="▪"/>
              <a:defRPr sz="2800"/>
            </a:lvl2pPr>
            <a:lvl3pPr indent="-396239" lvl="2" marL="137160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640"/>
              <a:buChar char="−"/>
              <a:defRPr sz="2400"/>
            </a:lvl3pPr>
            <a:lvl4pPr indent="-32385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o"/>
              <a:defRPr sz="2000"/>
            </a:lvl4pPr>
            <a:lvl5pPr indent="-33655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5pPr>
            <a:lvl6pPr indent="-336550" lvl="5" marL="2743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6pPr>
            <a:lvl7pPr indent="-336550" lvl="6" marL="32004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7pPr>
            <a:lvl8pPr indent="-336550" lvl="7" marL="3657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8pPr>
            <a:lvl9pPr indent="-336550" lvl="8" marL="4114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9pPr>
          </a:lstStyle>
          <a:p/>
        </p:txBody>
      </p:sp>
      <p:sp>
        <p:nvSpPr>
          <p:cNvPr id="124" name="Google Shape;124;p33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4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34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5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" type="body"/>
          </p:nvPr>
        </p:nvSpPr>
        <p:spPr>
          <a:xfrm rot="5400000">
            <a:off x="2094700" y="-304112"/>
            <a:ext cx="5079900" cy="85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6"/>
          <p:cNvSpPr txBox="1"/>
          <p:nvPr>
            <p:ph type="title"/>
          </p:nvPr>
        </p:nvSpPr>
        <p:spPr>
          <a:xfrm rot="5400000">
            <a:off x="4640200" y="2241550"/>
            <a:ext cx="6307200" cy="219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6"/>
          <p:cNvSpPr txBox="1"/>
          <p:nvPr>
            <p:ph idx="1" type="body"/>
          </p:nvPr>
        </p:nvSpPr>
        <p:spPr>
          <a:xfrm rot="5400000">
            <a:off x="179413" y="125500"/>
            <a:ext cx="6307200" cy="6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33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379413" y="1411288"/>
            <a:ext cx="85107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0360" lvl="2" marL="1371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−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o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960" lvl="4" marL="22860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960" lvl="5" marL="2743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960" lvl="6" marL="3200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959" lvl="7" marL="3657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959" lvl="8" marL="4114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/>
          <p:nvPr/>
        </p:nvSpPr>
        <p:spPr>
          <a:xfrm>
            <a:off x="0" y="828675"/>
            <a:ext cx="7899300" cy="74700"/>
          </a:xfrm>
          <a:prstGeom prst="rect">
            <a:avLst/>
          </a:prstGeom>
          <a:solidFill>
            <a:srgbClr val="9999FF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8686800" y="6583363"/>
            <a:ext cx="4572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_2C" id="54" name="Google Shape;54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9114" y="147638"/>
            <a:ext cx="1288895" cy="37623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5"/>
          <p:cNvSpPr txBox="1"/>
          <p:nvPr>
            <p:ph idx="1" type="body"/>
          </p:nvPr>
        </p:nvSpPr>
        <p:spPr>
          <a:xfrm>
            <a:off x="379413" y="1411288"/>
            <a:ext cx="8510700" cy="50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0360" lvl="2" marL="1371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−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o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960" lvl="4" marL="22860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960" lvl="5" marL="2743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960" lvl="6" marL="3200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959" lvl="7" marL="3657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959" lvl="8" marL="4114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25"/>
          <p:cNvSpPr/>
          <p:nvPr/>
        </p:nvSpPr>
        <p:spPr>
          <a:xfrm>
            <a:off x="0" y="828675"/>
            <a:ext cx="7899300" cy="74700"/>
          </a:xfrm>
          <a:prstGeom prst="rect">
            <a:avLst/>
          </a:prstGeom>
          <a:solidFill>
            <a:srgbClr val="9999FF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5"/>
          <p:cNvSpPr txBox="1"/>
          <p:nvPr/>
        </p:nvSpPr>
        <p:spPr>
          <a:xfrm>
            <a:off x="8686800" y="6583363"/>
            <a:ext cx="457200" cy="2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_2C" id="96" name="Google Shape;96;p2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9114" y="147638"/>
            <a:ext cx="1288895" cy="376237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5"/>
          <p:cNvSpPr txBox="1"/>
          <p:nvPr>
            <p:ph type="title"/>
          </p:nvPr>
        </p:nvSpPr>
        <p:spPr>
          <a:xfrm>
            <a:off x="98425" y="176213"/>
            <a:ext cx="7216800" cy="4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7"/>
          <p:cNvSpPr txBox="1"/>
          <p:nvPr>
            <p:ph type="ctrTitle"/>
          </p:nvPr>
        </p:nvSpPr>
        <p:spPr>
          <a:xfrm>
            <a:off x="250050" y="2291882"/>
            <a:ext cx="86439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Byzantine Geoconsensus</a:t>
            </a:r>
            <a:endParaRPr sz="2200"/>
          </a:p>
        </p:txBody>
      </p:sp>
      <p:sp>
        <p:nvSpPr>
          <p:cNvPr id="141" name="Google Shape;141;p37"/>
          <p:cNvSpPr txBox="1"/>
          <p:nvPr>
            <p:ph idx="1" type="subTitle"/>
          </p:nvPr>
        </p:nvSpPr>
        <p:spPr>
          <a:xfrm>
            <a:off x="5568225" y="3810325"/>
            <a:ext cx="3131100" cy="20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1980"/>
              <a:buFont typeface="Arial"/>
              <a:buNone/>
            </a:pPr>
            <a:r>
              <a:rPr lang="en" sz="2200"/>
              <a:t>Joseph Oglio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1980"/>
              <a:buFont typeface="Arial"/>
              <a:buNone/>
            </a:pPr>
            <a:r>
              <a:rPr lang="en" sz="2200"/>
              <a:t>Kendric Hood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1980"/>
              <a:buFont typeface="Arial"/>
              <a:buNone/>
            </a:pPr>
            <a:r>
              <a:rPr lang="en" sz="2200"/>
              <a:t>Gokarna Sharma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1980"/>
              <a:buFont typeface="Arial"/>
              <a:buNone/>
            </a:pPr>
            <a:r>
              <a:rPr lang="en" sz="2200"/>
              <a:t>Mikhail Nesterenko</a:t>
            </a:r>
            <a:endParaRPr sz="2200"/>
          </a:p>
          <a:p>
            <a:pPr indent="0" lvl="0" marL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</a:pPr>
            <a:r>
              <a:t/>
            </a:r>
            <a:endParaRPr sz="2400">
              <a:solidFill>
                <a:srgbClr val="000099"/>
              </a:solidFill>
            </a:endParaRPr>
          </a:p>
        </p:txBody>
      </p:sp>
      <p:pic>
        <p:nvPicPr>
          <p:cNvPr descr="sun_2C" id="142" name="Google Shape;142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36422" y="402632"/>
            <a:ext cx="3047574" cy="89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7"/>
          <p:cNvSpPr/>
          <p:nvPr/>
        </p:nvSpPr>
        <p:spPr>
          <a:xfrm>
            <a:off x="631843" y="3335338"/>
            <a:ext cx="8067600" cy="77700"/>
          </a:xfrm>
          <a:prstGeom prst="rect">
            <a:avLst/>
          </a:prstGeom>
          <a:solidFill>
            <a:srgbClr val="9999FF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6666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4" name="Google Shape;144;p37"/>
          <p:cNvSpPr txBox="1"/>
          <p:nvPr/>
        </p:nvSpPr>
        <p:spPr>
          <a:xfrm>
            <a:off x="6929025" y="6343650"/>
            <a:ext cx="190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November 18-21,</a:t>
            </a:r>
            <a:r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20</a:t>
            </a:r>
            <a:r>
              <a:rPr lang="en" sz="1200">
                <a:solidFill>
                  <a:srgbClr val="000099"/>
                </a:solidFill>
              </a:rPr>
              <a:t>20</a:t>
            </a:r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7"/>
          <p:cNvSpPr txBox="1"/>
          <p:nvPr/>
        </p:nvSpPr>
        <p:spPr>
          <a:xfrm>
            <a:off x="231775" y="5974350"/>
            <a:ext cx="1284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96185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rgbClr val="E87500"/>
                </a:solidFill>
                <a:latin typeface="Roboto"/>
                <a:ea typeface="Roboto"/>
                <a:cs typeface="Roboto"/>
                <a:sym typeface="Roboto"/>
              </a:rPr>
              <a:t>SSS 2020</a:t>
            </a:r>
            <a:endParaRPr b="1" sz="1900">
              <a:solidFill>
                <a:srgbClr val="E875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6" name="Google Shape;146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195" y="4176700"/>
            <a:ext cx="4429175" cy="134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6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Geoconsensus</a:t>
            </a:r>
            <a:endParaRPr/>
          </a:p>
        </p:txBody>
      </p:sp>
      <p:sp>
        <p:nvSpPr>
          <p:cNvPr id="275" name="Google Shape;275;p46"/>
          <p:cNvSpPr txBox="1"/>
          <p:nvPr>
            <p:ph idx="1" type="body"/>
          </p:nvPr>
        </p:nvSpPr>
        <p:spPr>
          <a:xfrm>
            <a:off x="2602050" y="1836500"/>
            <a:ext cx="39399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99"/>
                </a:solidFill>
              </a:rPr>
              <a:t>Outline</a:t>
            </a:r>
            <a:endParaRPr>
              <a:solidFill>
                <a:srgbClr val="000099"/>
              </a:solidFill>
            </a:endParaRPr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coverage by squares</a:t>
            </a:r>
            <a:endParaRPr/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GENERIC</a:t>
            </a:r>
            <a:r>
              <a:rPr lang="en"/>
              <a:t> algorithm</a:t>
            </a:r>
            <a:endParaRPr/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extensions</a:t>
            </a:r>
            <a:endParaRPr/>
          </a:p>
          <a:p>
            <a:pPr indent="-354330" lvl="2" marL="1371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circles</a:t>
            </a:r>
            <a:endParaRPr/>
          </a:p>
          <a:p>
            <a:pPr indent="-354330" lvl="2" marL="1371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higher dimensions</a:t>
            </a:r>
            <a:endParaRPr/>
          </a:p>
        </p:txBody>
      </p:sp>
      <p:pic>
        <p:nvPicPr>
          <p:cNvPr id="276" name="Google Shape;27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945" y="4443550"/>
            <a:ext cx="4429175" cy="134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7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SQUARE-COVER Problem</a:t>
            </a:r>
            <a:endParaRPr/>
          </a:p>
        </p:txBody>
      </p:sp>
      <p:sp>
        <p:nvSpPr>
          <p:cNvPr id="283" name="Google Shape;283;p47"/>
          <p:cNvSpPr txBox="1"/>
          <p:nvPr>
            <p:ph idx="1" type="body"/>
          </p:nvPr>
        </p:nvSpPr>
        <p:spPr>
          <a:xfrm>
            <a:off x="639150" y="1235975"/>
            <a:ext cx="7937700" cy="4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99"/>
                </a:solidFill>
              </a:rPr>
              <a:t>Definition 2</a:t>
            </a:r>
            <a:r>
              <a:rPr lang="en"/>
              <a:t> </a:t>
            </a:r>
            <a:r>
              <a:rPr i="1" lang="en"/>
              <a:t>Suppose processes are embedded into a 2d-plane such that the coordinates of each process are unique. The SQUARE-COVER problem is to determine if a certain number of square areas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 = l × l</a:t>
            </a:r>
            <a:r>
              <a:rPr i="1" lang="en"/>
              <a:t> can completely cover these processes</a:t>
            </a:r>
            <a:endParaRPr i="1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99"/>
                </a:solidFill>
              </a:rPr>
              <a:t>Theorem 3</a:t>
            </a:r>
            <a:r>
              <a:rPr lang="en"/>
              <a:t> </a:t>
            </a:r>
            <a:r>
              <a:rPr i="1" lang="en"/>
              <a:t>SQUARE-COVER is NP-Complete</a:t>
            </a:r>
            <a:br>
              <a:rPr lang="en"/>
            </a:br>
            <a:r>
              <a:rPr lang="en"/>
              <a:t>Correctness: reduction to BOX-COVER [9]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present a heuristic </a:t>
            </a:r>
            <a:r>
              <a:rPr i="1" lang="en"/>
              <a:t>GSQUARE </a:t>
            </a:r>
            <a:r>
              <a:rPr lang="en"/>
              <a:t>that provides a 2-approximation of optimal solution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  <a:p>
            <a:pPr indent="0" lvl="0" marL="230187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8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BASIC</a:t>
            </a:r>
            <a:r>
              <a:rPr lang="en"/>
              <a:t> Geoconsensus Algorithm</a:t>
            </a:r>
            <a:endParaRPr/>
          </a:p>
        </p:txBody>
      </p:sp>
      <p:sp>
        <p:nvSpPr>
          <p:cNvPr id="290" name="Google Shape;290;p48"/>
          <p:cNvSpPr txBox="1"/>
          <p:nvPr>
            <p:ph idx="1" type="body"/>
          </p:nvPr>
        </p:nvSpPr>
        <p:spPr>
          <a:xfrm>
            <a:off x="631200" y="1504475"/>
            <a:ext cx="7881600" cy="42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i="1" lang="en"/>
              <a:t>PSL </a:t>
            </a:r>
            <a:r>
              <a:rPr lang="en"/>
              <a:t>[17] - classic byzantine consensus algorithm</a:t>
            </a:r>
            <a:endParaRPr/>
          </a:p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i="1" lang="en"/>
              <a:t>BASIC</a:t>
            </a:r>
            <a:endParaRPr/>
          </a:p>
          <a:p>
            <a:pPr indent="-331469" lvl="1" marL="914400" rtl="0" algn="l"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operates if there are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9α +3</a:t>
            </a:r>
            <a:r>
              <a:rPr lang="en"/>
              <a:t> processes with pairwise distance between them  greater than the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/>
              <a:t>of the fault areas</a:t>
            </a:r>
            <a:endParaRPr/>
          </a:p>
          <a:p>
            <a:pPr indent="-331469" lvl="1" marL="914400" rtl="0" algn="l"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operation:</a:t>
            </a:r>
            <a:endParaRPr/>
          </a:p>
          <a:p>
            <a:pPr indent="-354330" lvl="2" marL="1371600" rtl="0" algn="l"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each process elects leaders mutually removed further than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/>
              <a:t> using a deterministic greedy heuristic</a:t>
            </a:r>
            <a:endParaRPr/>
          </a:p>
          <a:p>
            <a:pPr indent="-354330" lvl="2" marL="1371600" rtl="0" algn="l"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leaders run </a:t>
            </a:r>
            <a:r>
              <a:rPr i="1" lang="en"/>
              <a:t>PSL,</a:t>
            </a:r>
            <a:r>
              <a:rPr lang="en"/>
              <a:t> broadcast decision</a:t>
            </a:r>
            <a:endParaRPr/>
          </a:p>
          <a:p>
            <a:pPr indent="-354330" lvl="2" marL="1371600" rtl="0" algn="l"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all processes adopt leader decision</a:t>
            </a:r>
            <a:endParaRPr/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correctness intuition: </a:t>
            </a:r>
            <a:endParaRPr/>
          </a:p>
          <a:p>
            <a:pPr indent="-331469" lvl="1" marL="914400" rtl="0" algn="l"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the greedy leader election heuristic finds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≥</a:t>
            </a: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1/3</a:t>
            </a:r>
            <a:r>
              <a:rPr b="1" lang="en"/>
              <a:t> </a:t>
            </a:r>
            <a:r>
              <a:rPr lang="en"/>
              <a:t> processes who are further than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/>
              <a:t> </a:t>
            </a:r>
            <a:endParaRPr/>
          </a:p>
          <a:p>
            <a:pPr indent="-331469" lvl="1" marL="914400" rtl="0" algn="l"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PSL</a:t>
            </a:r>
            <a:r>
              <a:rPr lang="en"/>
              <a:t> solves classic consensus despite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α </a:t>
            </a:r>
            <a:r>
              <a:rPr lang="en"/>
              <a:t>faults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/>
              <a:t> if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≥</a:t>
            </a:r>
            <a:r>
              <a:rPr b="1" lang="en" sz="18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3α + 1 </a:t>
            </a:r>
            <a:r>
              <a:rPr lang="en"/>
              <a:t>processes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9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Extensions: </a:t>
            </a:r>
            <a:r>
              <a:rPr lang="en"/>
              <a:t>Circles</a:t>
            </a:r>
            <a:endParaRPr/>
          </a:p>
        </p:txBody>
      </p:sp>
      <p:sp>
        <p:nvSpPr>
          <p:cNvPr id="297" name="Google Shape;297;p49"/>
          <p:cNvSpPr txBox="1"/>
          <p:nvPr>
            <p:ph idx="1" type="body"/>
          </p:nvPr>
        </p:nvSpPr>
        <p:spPr>
          <a:xfrm>
            <a:off x="858475" y="1235975"/>
            <a:ext cx="6990000" cy="4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this can be extended to fault areas in the shape of circles which provide a different tolerance level as more covers may be </a:t>
            </a:r>
            <a:r>
              <a:rPr lang="en"/>
              <a:t>overlapped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each fault area and cover area is a circle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57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cover areas are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85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 i="1"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each fault area is a circle of diameter √2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and each cover area is a circle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65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cover areas are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97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 i="1"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each fault area is a circle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/ √2 and each cover area is a circle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33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cover areas are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49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 i="1">
              <a:solidFill>
                <a:srgbClr val="000099"/>
              </a:solidFill>
            </a:endParaRPr>
          </a:p>
        </p:txBody>
      </p:sp>
      <p:pic>
        <p:nvPicPr>
          <p:cNvPr id="298" name="Google Shape;298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475" y="4257675"/>
            <a:ext cx="7620000" cy="215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50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Extensions: Higher Dimensions</a:t>
            </a:r>
            <a:endParaRPr/>
          </a:p>
        </p:txBody>
      </p:sp>
      <p:sp>
        <p:nvSpPr>
          <p:cNvPr id="305" name="Google Shape;305;p50"/>
          <p:cNvSpPr txBox="1"/>
          <p:nvPr>
            <p:ph idx="1" type="body"/>
          </p:nvPr>
        </p:nvSpPr>
        <p:spPr>
          <a:xfrm>
            <a:off x="907825" y="1235975"/>
            <a:ext cx="7124400" cy="4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/>
              <a:t>Theorem 8. </a:t>
            </a:r>
            <a:r>
              <a:rPr i="1" lang="en"/>
              <a:t>Given a set processes embedded in 3-dimensional space and a set of α ≥ 1 of cubic areas at unknown locations, such that any process covered may be Byzantine. Algorithm GENERIC solves the Geoconsensus Problem with the following guarantees:</a:t>
            </a:r>
            <a:endParaRPr i="1"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the fault area is cube of side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and not axis-aligned and the cover area is also a cube of side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55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the cover areas 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82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 i="1"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the fault area is cube of side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and axis-aligned and the cover area is also a cube of side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17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cover areas are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 i="1"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i="1" lang="en"/>
              <a:t>if the fault is a sphere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 </a:t>
            </a:r>
            <a:r>
              <a:rPr i="1" lang="en"/>
              <a:t>and the cover area is a sphere of diameter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i="1" lang="en"/>
              <a:t>,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f ≤ N−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217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r>
              <a:rPr i="1" lang="en"/>
              <a:t> faulty processes can be tolerated given that  cover areas are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≥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325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α</a:t>
            </a:r>
            <a:endParaRPr>
              <a:solidFill>
                <a:srgbClr val="000099"/>
              </a:solidFill>
            </a:endParaRPr>
          </a:p>
          <a:p>
            <a:pPr indent="0" lvl="0" marL="230187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8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Consensus</a:t>
            </a:r>
            <a:endParaRPr/>
          </a:p>
        </p:txBody>
      </p:sp>
      <p:sp>
        <p:nvSpPr>
          <p:cNvPr id="153" name="Google Shape;153;p38"/>
          <p:cNvSpPr txBox="1"/>
          <p:nvPr>
            <p:ph idx="1" type="body"/>
          </p:nvPr>
        </p:nvSpPr>
        <p:spPr>
          <a:xfrm>
            <a:off x="507000" y="1019750"/>
            <a:ext cx="8046900" cy="54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rtl="0" algn="l">
              <a:spcBef>
                <a:spcPts val="32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s</a:t>
            </a:r>
            <a:r>
              <a:rPr lang="en"/>
              <a:t>ynchronous reliable communication, fully connected network</a:t>
            </a:r>
            <a:endParaRPr/>
          </a:p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deterministic algorithm </a:t>
            </a:r>
            <a:endParaRPr/>
          </a:p>
          <a:p>
            <a:pPr indent="-33147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Byzantine faults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/>
              <a:t>   </a:t>
            </a:r>
            <a:r>
              <a:rPr lang="en"/>
              <a:t>binary consensus</a:t>
            </a:r>
            <a:endParaRPr/>
          </a:p>
          <a:p>
            <a:pPr indent="-331469" lvl="1" marL="914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each process is input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{0, 1}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1469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solution conforms to the three classic properties</a:t>
            </a:r>
            <a:endParaRPr/>
          </a:p>
          <a:p>
            <a:pPr indent="-354330" lvl="2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>
                <a:solidFill>
                  <a:srgbClr val="000099"/>
                </a:solidFill>
              </a:rPr>
              <a:t>agreement</a:t>
            </a:r>
            <a:r>
              <a:rPr lang="en"/>
              <a:t> - no two correct processes decide differently</a:t>
            </a:r>
            <a:endParaRPr/>
          </a:p>
          <a:p>
            <a:pPr indent="-354330" lvl="2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>
                <a:solidFill>
                  <a:srgbClr val="000099"/>
                </a:solidFill>
              </a:rPr>
              <a:t>validit</a:t>
            </a:r>
            <a:r>
              <a:rPr lang="en"/>
              <a:t>y - if all the correct processes input the same value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/>
              <a:t> then every correct process decides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lang="en"/>
              <a:t> </a:t>
            </a:r>
            <a:endParaRPr/>
          </a:p>
          <a:p>
            <a:pPr indent="-354330" lvl="2" marL="1371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>
                <a:solidFill>
                  <a:srgbClr val="000099"/>
                </a:solidFill>
              </a:rPr>
              <a:t>termination - </a:t>
            </a:r>
            <a:r>
              <a:rPr lang="en"/>
              <a:t>every correct process eventually decides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9"/>
          <p:cNvSpPr txBox="1"/>
          <p:nvPr/>
        </p:nvSpPr>
        <p:spPr>
          <a:xfrm>
            <a:off x="1110925" y="5465419"/>
            <a:ext cx="15117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faulty</a:t>
            </a:r>
            <a:br>
              <a:rPr lang="en"/>
            </a:br>
            <a:r>
              <a:rPr lang="en"/>
              <a:t> processes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39"/>
          <p:cNvSpPr/>
          <p:nvPr/>
        </p:nvSpPr>
        <p:spPr>
          <a:xfrm>
            <a:off x="1110925" y="4475225"/>
            <a:ext cx="1511700" cy="1556100"/>
          </a:xfrm>
          <a:prstGeom prst="ellipse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9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Geoconsensus </a:t>
            </a:r>
            <a:endParaRPr/>
          </a:p>
        </p:txBody>
      </p:sp>
      <p:sp>
        <p:nvSpPr>
          <p:cNvPr id="162" name="Google Shape;162;p39"/>
          <p:cNvSpPr txBox="1"/>
          <p:nvPr>
            <p:ph idx="1" type="body"/>
          </p:nvPr>
        </p:nvSpPr>
        <p:spPr>
          <a:xfrm>
            <a:off x="507000" y="1019750"/>
            <a:ext cx="8046900" cy="24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each process has unique 2-d coordinates</a:t>
            </a:r>
            <a:endParaRPr/>
          </a:p>
          <a:p>
            <a:pPr indent="-33147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if fault can affect process anywhere - classic Byzantine consensus [17]</a:t>
            </a:r>
            <a:endParaRPr/>
          </a:p>
          <a:p>
            <a:pPr indent="-33147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idea - restrict fault location</a:t>
            </a:r>
            <a:endParaRPr/>
          </a:p>
          <a:p>
            <a:pPr indent="-33147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fault area</a:t>
            </a:r>
            <a:r>
              <a:rPr lang="en"/>
              <a:t> - finite-size convex area where all processes inside may be faulty</a:t>
            </a:r>
            <a:endParaRPr/>
          </a:p>
          <a:p>
            <a:pPr indent="-331469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adversary places a fault area in the plane</a:t>
            </a:r>
            <a:endParaRPr/>
          </a:p>
          <a:p>
            <a:pPr indent="-354330" lvl="2" marL="1371600" rtl="0" algn="l"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may have multiple fault areas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α ≥ 1</a:t>
            </a:r>
            <a:endParaRPr/>
          </a:p>
          <a:p>
            <a:pPr indent="-354330" lvl="2" marL="1371600" rtl="0" algn="l">
              <a:spcBef>
                <a:spcPts val="0"/>
              </a:spcBef>
              <a:spcAft>
                <a:spcPts val="0"/>
              </a:spcAft>
              <a:buSzPts val="1980"/>
              <a:buChar char="−"/>
            </a:pPr>
            <a:r>
              <a:rPr lang="en"/>
              <a:t>correct processes know fault area shape and size but not location </a:t>
            </a:r>
            <a:endParaRPr/>
          </a:p>
          <a:p>
            <a:pPr indent="-331470" lvl="0" marL="457200" rtl="0" algn="l">
              <a:spcBef>
                <a:spcPts val="36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Geoconsensus</a:t>
            </a:r>
            <a:r>
              <a:rPr lang="en"/>
              <a:t> - processes need to arrive at solution despite faults.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9"/>
          <p:cNvSpPr/>
          <p:nvPr/>
        </p:nvSpPr>
        <p:spPr>
          <a:xfrm>
            <a:off x="1464200" y="46388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9"/>
          <p:cNvSpPr/>
          <p:nvPr/>
        </p:nvSpPr>
        <p:spPr>
          <a:xfrm>
            <a:off x="1921400" y="46388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39"/>
          <p:cNvSpPr/>
          <p:nvPr/>
        </p:nvSpPr>
        <p:spPr>
          <a:xfrm>
            <a:off x="1664025" y="49607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39"/>
          <p:cNvSpPr/>
          <p:nvPr/>
        </p:nvSpPr>
        <p:spPr>
          <a:xfrm>
            <a:off x="2056700" y="50960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9"/>
          <p:cNvSpPr/>
          <p:nvPr/>
        </p:nvSpPr>
        <p:spPr>
          <a:xfrm>
            <a:off x="1799325" y="54179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9"/>
          <p:cNvSpPr/>
          <p:nvPr/>
        </p:nvSpPr>
        <p:spPr>
          <a:xfrm>
            <a:off x="2336825" y="49436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9"/>
          <p:cNvSpPr/>
          <p:nvPr/>
        </p:nvSpPr>
        <p:spPr>
          <a:xfrm>
            <a:off x="3746638" y="51027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9"/>
          <p:cNvSpPr/>
          <p:nvPr/>
        </p:nvSpPr>
        <p:spPr>
          <a:xfrm>
            <a:off x="3444938" y="50284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9"/>
          <p:cNvSpPr/>
          <p:nvPr/>
        </p:nvSpPr>
        <p:spPr>
          <a:xfrm>
            <a:off x="3611338" y="46497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9"/>
          <p:cNvSpPr/>
          <p:nvPr/>
        </p:nvSpPr>
        <p:spPr>
          <a:xfrm>
            <a:off x="4004013" y="47850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9"/>
          <p:cNvSpPr/>
          <p:nvPr/>
        </p:nvSpPr>
        <p:spPr>
          <a:xfrm>
            <a:off x="3580238" y="53985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9"/>
          <p:cNvSpPr/>
          <p:nvPr/>
        </p:nvSpPr>
        <p:spPr>
          <a:xfrm>
            <a:off x="4139313" y="53200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9"/>
          <p:cNvSpPr/>
          <p:nvPr/>
        </p:nvSpPr>
        <p:spPr>
          <a:xfrm>
            <a:off x="5385425" y="50284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9"/>
          <p:cNvSpPr/>
          <p:nvPr/>
        </p:nvSpPr>
        <p:spPr>
          <a:xfrm>
            <a:off x="6109950" y="53200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9"/>
          <p:cNvSpPr/>
          <p:nvPr/>
        </p:nvSpPr>
        <p:spPr>
          <a:xfrm>
            <a:off x="5520725" y="47578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9"/>
          <p:cNvSpPr/>
          <p:nvPr/>
        </p:nvSpPr>
        <p:spPr>
          <a:xfrm>
            <a:off x="5913400" y="48931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9"/>
          <p:cNvSpPr/>
          <p:nvPr/>
        </p:nvSpPr>
        <p:spPr>
          <a:xfrm>
            <a:off x="5656025" y="51637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39"/>
          <p:cNvSpPr/>
          <p:nvPr/>
        </p:nvSpPr>
        <p:spPr>
          <a:xfrm>
            <a:off x="5791325" y="53985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9"/>
          <p:cNvSpPr txBox="1"/>
          <p:nvPr/>
        </p:nvSpPr>
        <p:spPr>
          <a:xfrm>
            <a:off x="4139325" y="5465419"/>
            <a:ext cx="16170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 processes</a:t>
            </a:r>
            <a:r>
              <a:rPr lang="en"/>
              <a:t>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p39"/>
          <p:cNvSpPr txBox="1"/>
          <p:nvPr/>
        </p:nvSpPr>
        <p:spPr>
          <a:xfrm>
            <a:off x="1409600" y="4121013"/>
            <a:ext cx="11589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fault area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0"/>
          <p:cNvSpPr/>
          <p:nvPr/>
        </p:nvSpPr>
        <p:spPr>
          <a:xfrm>
            <a:off x="1110913" y="4475225"/>
            <a:ext cx="1511700" cy="1556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40"/>
          <p:cNvSpPr/>
          <p:nvPr/>
        </p:nvSpPr>
        <p:spPr>
          <a:xfrm>
            <a:off x="3032863" y="4475225"/>
            <a:ext cx="1511700" cy="1556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40"/>
          <p:cNvSpPr/>
          <p:nvPr/>
        </p:nvSpPr>
        <p:spPr>
          <a:xfrm>
            <a:off x="1110925" y="4475225"/>
            <a:ext cx="1511700" cy="1556100"/>
          </a:xfrm>
          <a:prstGeom prst="ellipse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40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Impossibility of Geoconcensus</a:t>
            </a:r>
            <a:endParaRPr/>
          </a:p>
        </p:txBody>
      </p:sp>
      <p:sp>
        <p:nvSpPr>
          <p:cNvPr id="192" name="Google Shape;192;p40"/>
          <p:cNvSpPr txBox="1"/>
          <p:nvPr>
            <p:ph idx="1" type="body"/>
          </p:nvPr>
        </p:nvSpPr>
        <p:spPr>
          <a:xfrm>
            <a:off x="265975" y="1057200"/>
            <a:ext cx="8390700" cy="26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rtl="0" algn="l">
              <a:spcBef>
                <a:spcPts val="32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coverage number</a:t>
            </a:r>
            <a:r>
              <a:rPr lang="en"/>
              <a:t> is the minimum number of areas required to cover each process in the network</a:t>
            </a:r>
            <a:endParaRPr/>
          </a:p>
          <a:p>
            <a:pPr indent="0" lvl="0" marL="457200" rtl="0" algn="l"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7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Theorem 1</a:t>
            </a:r>
            <a:r>
              <a:rPr lang="en"/>
              <a:t> (Impossibility of Geoconsensus) </a:t>
            </a:r>
            <a:r>
              <a:rPr i="1" lang="en"/>
              <a:t>Given a set of processes and a fault area, there exists no algorithm that solves the Geoconsensus Problem if the coverage number is less than 4</a:t>
            </a:r>
            <a:endParaRPr i="1"/>
          </a:p>
          <a:p>
            <a:pPr indent="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69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intuition: if coverage number is less than 4, can divide network into 3 sets, cover one fault area ⇒ reduces to classic Byzantine consensus impossibility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40"/>
          <p:cNvSpPr/>
          <p:nvPr/>
        </p:nvSpPr>
        <p:spPr>
          <a:xfrm>
            <a:off x="1464200" y="46388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40"/>
          <p:cNvSpPr/>
          <p:nvPr/>
        </p:nvSpPr>
        <p:spPr>
          <a:xfrm>
            <a:off x="1921400" y="46388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40"/>
          <p:cNvSpPr/>
          <p:nvPr/>
        </p:nvSpPr>
        <p:spPr>
          <a:xfrm>
            <a:off x="1664025" y="49607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40"/>
          <p:cNvSpPr/>
          <p:nvPr/>
        </p:nvSpPr>
        <p:spPr>
          <a:xfrm>
            <a:off x="2056700" y="50960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40"/>
          <p:cNvSpPr/>
          <p:nvPr/>
        </p:nvSpPr>
        <p:spPr>
          <a:xfrm>
            <a:off x="1799325" y="54179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40"/>
          <p:cNvSpPr/>
          <p:nvPr/>
        </p:nvSpPr>
        <p:spPr>
          <a:xfrm>
            <a:off x="2336825" y="49436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40"/>
          <p:cNvSpPr/>
          <p:nvPr/>
        </p:nvSpPr>
        <p:spPr>
          <a:xfrm>
            <a:off x="3746638" y="51027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40"/>
          <p:cNvSpPr/>
          <p:nvPr/>
        </p:nvSpPr>
        <p:spPr>
          <a:xfrm>
            <a:off x="3444938" y="50284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40"/>
          <p:cNvSpPr/>
          <p:nvPr/>
        </p:nvSpPr>
        <p:spPr>
          <a:xfrm>
            <a:off x="3611338" y="46497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40"/>
          <p:cNvSpPr/>
          <p:nvPr/>
        </p:nvSpPr>
        <p:spPr>
          <a:xfrm>
            <a:off x="4004013" y="47850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40"/>
          <p:cNvSpPr/>
          <p:nvPr/>
        </p:nvSpPr>
        <p:spPr>
          <a:xfrm>
            <a:off x="3580238" y="53985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40"/>
          <p:cNvSpPr/>
          <p:nvPr/>
        </p:nvSpPr>
        <p:spPr>
          <a:xfrm>
            <a:off x="4139313" y="53200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40"/>
          <p:cNvSpPr/>
          <p:nvPr/>
        </p:nvSpPr>
        <p:spPr>
          <a:xfrm>
            <a:off x="5385425" y="50284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40"/>
          <p:cNvSpPr/>
          <p:nvPr/>
        </p:nvSpPr>
        <p:spPr>
          <a:xfrm>
            <a:off x="6109950" y="53200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40"/>
          <p:cNvSpPr/>
          <p:nvPr/>
        </p:nvSpPr>
        <p:spPr>
          <a:xfrm>
            <a:off x="5520725" y="47578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40"/>
          <p:cNvSpPr/>
          <p:nvPr/>
        </p:nvSpPr>
        <p:spPr>
          <a:xfrm>
            <a:off x="5913400" y="48931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40"/>
          <p:cNvSpPr/>
          <p:nvPr/>
        </p:nvSpPr>
        <p:spPr>
          <a:xfrm>
            <a:off x="5656025" y="516372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40"/>
          <p:cNvSpPr/>
          <p:nvPr/>
        </p:nvSpPr>
        <p:spPr>
          <a:xfrm>
            <a:off x="5791325" y="53985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40"/>
          <p:cNvSpPr txBox="1"/>
          <p:nvPr/>
        </p:nvSpPr>
        <p:spPr>
          <a:xfrm>
            <a:off x="3407550" y="4123175"/>
            <a:ext cx="6186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40"/>
          <p:cNvSpPr txBox="1"/>
          <p:nvPr/>
        </p:nvSpPr>
        <p:spPr>
          <a:xfrm>
            <a:off x="5491350" y="4123175"/>
            <a:ext cx="6186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Google Shape;213;p40"/>
          <p:cNvSpPr txBox="1"/>
          <p:nvPr/>
        </p:nvSpPr>
        <p:spPr>
          <a:xfrm>
            <a:off x="1606475" y="4123175"/>
            <a:ext cx="6186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40"/>
          <p:cNvSpPr txBox="1"/>
          <p:nvPr/>
        </p:nvSpPr>
        <p:spPr>
          <a:xfrm>
            <a:off x="6734000" y="4549175"/>
            <a:ext cx="2007600" cy="12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processes in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  <a:r>
              <a:rPr lang="en"/>
              <a:t>cannot</a:t>
            </a:r>
            <a:br>
              <a:rPr lang="en"/>
            </a:br>
            <a:r>
              <a:rPr lang="en"/>
              <a:t>determine if fault area</a:t>
            </a:r>
            <a:br>
              <a:rPr lang="en"/>
            </a:br>
            <a:r>
              <a:rPr lang="en"/>
              <a:t>covers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 A</a:t>
            </a:r>
            <a:r>
              <a:rPr lang="en"/>
              <a:t> or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215" name="Google Shape;215;p40"/>
          <p:cNvSpPr/>
          <p:nvPr/>
        </p:nvSpPr>
        <p:spPr>
          <a:xfrm>
            <a:off x="3743225" y="51069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40"/>
          <p:cNvSpPr/>
          <p:nvPr/>
        </p:nvSpPr>
        <p:spPr>
          <a:xfrm>
            <a:off x="3441525" y="50326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40"/>
          <p:cNvSpPr/>
          <p:nvPr/>
        </p:nvSpPr>
        <p:spPr>
          <a:xfrm>
            <a:off x="3607925" y="465402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0"/>
          <p:cNvSpPr/>
          <p:nvPr/>
        </p:nvSpPr>
        <p:spPr>
          <a:xfrm>
            <a:off x="4000600" y="478932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40"/>
          <p:cNvSpPr/>
          <p:nvPr/>
        </p:nvSpPr>
        <p:spPr>
          <a:xfrm>
            <a:off x="3576825" y="540282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40"/>
          <p:cNvSpPr/>
          <p:nvPr/>
        </p:nvSpPr>
        <p:spPr>
          <a:xfrm>
            <a:off x="4135900" y="5324275"/>
            <a:ext cx="135300" cy="135300"/>
          </a:xfrm>
          <a:prstGeom prst="ellipse">
            <a:avLst/>
          </a:prstGeom>
          <a:gradFill>
            <a:gsLst>
              <a:gs pos="0">
                <a:srgbClr val="DB0000"/>
              </a:gs>
              <a:gs pos="100000">
                <a:srgbClr val="54030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40"/>
          <p:cNvSpPr/>
          <p:nvPr/>
        </p:nvSpPr>
        <p:spPr>
          <a:xfrm>
            <a:off x="3049400" y="4475225"/>
            <a:ext cx="1511700" cy="1556100"/>
          </a:xfrm>
          <a:prstGeom prst="ellipse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40"/>
          <p:cNvSpPr/>
          <p:nvPr/>
        </p:nvSpPr>
        <p:spPr>
          <a:xfrm>
            <a:off x="1485075" y="46388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40"/>
          <p:cNvSpPr/>
          <p:nvPr/>
        </p:nvSpPr>
        <p:spPr>
          <a:xfrm>
            <a:off x="1942275" y="46388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40"/>
          <p:cNvSpPr/>
          <p:nvPr/>
        </p:nvSpPr>
        <p:spPr>
          <a:xfrm>
            <a:off x="1684900" y="49607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40"/>
          <p:cNvSpPr/>
          <p:nvPr/>
        </p:nvSpPr>
        <p:spPr>
          <a:xfrm>
            <a:off x="2077575" y="50960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40"/>
          <p:cNvSpPr/>
          <p:nvPr/>
        </p:nvSpPr>
        <p:spPr>
          <a:xfrm>
            <a:off x="1820200" y="54179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40"/>
          <p:cNvSpPr/>
          <p:nvPr/>
        </p:nvSpPr>
        <p:spPr>
          <a:xfrm>
            <a:off x="2357700" y="4943675"/>
            <a:ext cx="135300" cy="135300"/>
          </a:xfrm>
          <a:prstGeom prst="ellipse">
            <a:avLst/>
          </a:prstGeom>
          <a:gradFill>
            <a:gsLst>
              <a:gs pos="0">
                <a:srgbClr val="B4A7D6"/>
              </a:gs>
              <a:gs pos="100000">
                <a:srgbClr val="9900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1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Geoconsensus Solution</a:t>
            </a:r>
            <a:endParaRPr/>
          </a:p>
        </p:txBody>
      </p:sp>
      <p:sp>
        <p:nvSpPr>
          <p:cNvPr id="234" name="Google Shape;234;p41"/>
          <p:cNvSpPr txBox="1"/>
          <p:nvPr>
            <p:ph idx="1" type="body"/>
          </p:nvPr>
        </p:nvSpPr>
        <p:spPr>
          <a:xfrm>
            <a:off x="1714550" y="1568050"/>
            <a:ext cx="5626500" cy="44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approach</a:t>
            </a:r>
            <a:r>
              <a:rPr lang="en"/>
              <a:t>: separate processes into non-overlapping areas, elect leader in each, leaders run consensus, all others adopt </a:t>
            </a:r>
            <a:r>
              <a:rPr lang="en"/>
              <a:t>leader's</a:t>
            </a:r>
            <a:r>
              <a:rPr lang="en"/>
              <a:t> decision</a:t>
            </a:r>
            <a:endParaRPr/>
          </a:p>
          <a:p>
            <a:pPr indent="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i="1" lang="en"/>
              <a:t>SQUARE-COVER </a:t>
            </a:r>
            <a:r>
              <a:rPr lang="en"/>
              <a:t> - given a set of processes, determine if a certain number of square areas cover the set</a:t>
            </a:r>
            <a:endParaRPr/>
          </a:p>
          <a:p>
            <a:pPr indent="-331469" lvl="1" marL="914400" rtl="0" algn="l"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>
                <a:solidFill>
                  <a:srgbClr val="000099"/>
                </a:solidFill>
              </a:rPr>
              <a:t>Theorem 3</a:t>
            </a:r>
            <a:r>
              <a:rPr lang="en"/>
              <a:t> </a:t>
            </a:r>
            <a:r>
              <a:rPr i="1" lang="en"/>
              <a:t>SQUARE-COVER is NP-Complete</a:t>
            </a:r>
            <a:br>
              <a:rPr lang="en"/>
            </a:br>
            <a:endParaRPr/>
          </a:p>
          <a:p>
            <a:pPr indent="-331470" lvl="0" marL="457200" rtl="0" algn="l"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we present heuristic </a:t>
            </a:r>
            <a:r>
              <a:rPr i="1" lang="en"/>
              <a:t>GSQUARE </a:t>
            </a:r>
            <a:r>
              <a:rPr lang="en"/>
              <a:t>that provides a 2-approximation of optimal solution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2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GSQUARE</a:t>
            </a:r>
            <a:r>
              <a:rPr lang="en"/>
              <a:t>: Square Coverage Heuristic</a:t>
            </a:r>
            <a:endParaRPr/>
          </a:p>
        </p:txBody>
      </p:sp>
      <p:sp>
        <p:nvSpPr>
          <p:cNvPr id="241" name="Google Shape;241;p42"/>
          <p:cNvSpPr txBox="1"/>
          <p:nvPr>
            <p:ph idx="1" type="body"/>
          </p:nvPr>
        </p:nvSpPr>
        <p:spPr>
          <a:xfrm>
            <a:off x="422650" y="1237000"/>
            <a:ext cx="8223300" cy="3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enclose all processes in smallest rectangle</a:t>
            </a:r>
            <a:endParaRPr/>
          </a:p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starting from bottom, cover by </a:t>
            </a:r>
            <a:r>
              <a:rPr lang="en">
                <a:solidFill>
                  <a:srgbClr val="000099"/>
                </a:solidFill>
              </a:rPr>
              <a:t>slabs </a:t>
            </a:r>
            <a:r>
              <a:rPr lang="en"/>
              <a:t>of height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 l</a:t>
            </a:r>
            <a:r>
              <a:rPr lang="en"/>
              <a:t> such that bottom of slab contains a process</a:t>
            </a:r>
            <a:br>
              <a:rPr lang="en"/>
            </a:br>
            <a:endParaRPr/>
          </a:p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for each slab, starting </a:t>
            </a:r>
            <a:br>
              <a:rPr lang="en"/>
            </a:br>
            <a:r>
              <a:rPr lang="en"/>
              <a:t>from left, cover all </a:t>
            </a:r>
            <a:br>
              <a:rPr lang="en"/>
            </a:br>
            <a:r>
              <a:rPr lang="en"/>
              <a:t>processes with </a:t>
            </a:r>
            <a:br>
              <a:rPr lang="en"/>
            </a:br>
            <a:r>
              <a:rPr lang="en"/>
              <a:t>squares of side </a:t>
            </a: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lang="en"/>
              <a:t> </a:t>
            </a:r>
            <a:br>
              <a:rPr lang="en"/>
            </a:br>
            <a:r>
              <a:rPr lang="en"/>
              <a:t>such that</a:t>
            </a:r>
            <a:br>
              <a:rPr lang="en"/>
            </a:br>
            <a:r>
              <a:rPr lang="en"/>
              <a:t>left side contains</a:t>
            </a:r>
            <a:br>
              <a:rPr lang="en"/>
            </a:br>
            <a:r>
              <a:rPr lang="en"/>
              <a:t>a process</a:t>
            </a:r>
            <a:br>
              <a:rPr lang="en"/>
            </a:br>
            <a:br>
              <a:rPr lang="en"/>
            </a:br>
            <a:br>
              <a:rPr lang="en"/>
            </a:b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  <a:p>
            <a:pPr indent="0" lvl="0" marL="230187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</p:txBody>
      </p:sp>
      <p:pic>
        <p:nvPicPr>
          <p:cNvPr id="242" name="Google Shape;24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8475" y="2059560"/>
            <a:ext cx="6049774" cy="3274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950" y="5416425"/>
            <a:ext cx="8494126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3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GSQUARE: </a:t>
            </a:r>
            <a:r>
              <a:rPr lang="en"/>
              <a:t>Approximation</a:t>
            </a:r>
            <a:endParaRPr/>
          </a:p>
        </p:txBody>
      </p:sp>
      <p:sp>
        <p:nvSpPr>
          <p:cNvPr id="250" name="Google Shape;250;p43"/>
          <p:cNvSpPr txBox="1"/>
          <p:nvPr>
            <p:ph idx="1" type="body"/>
          </p:nvPr>
        </p:nvSpPr>
        <p:spPr>
          <a:xfrm>
            <a:off x="422650" y="1237000"/>
            <a:ext cx="8223300" cy="37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Lemma 7</a:t>
            </a:r>
            <a:r>
              <a:rPr lang="en"/>
              <a:t> </a:t>
            </a:r>
            <a:r>
              <a:rPr i="1" lang="en"/>
              <a:t>GSQUARE</a:t>
            </a:r>
            <a:r>
              <a:rPr lang="en"/>
              <a:t> </a:t>
            </a:r>
            <a:r>
              <a:rPr lang="en"/>
              <a:t>provides a 2-approximation on the</a:t>
            </a:r>
            <a:r>
              <a:rPr lang="en"/>
              <a:t> number of square covers</a:t>
            </a:r>
            <a:endParaRPr/>
          </a:p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intuition</a:t>
            </a:r>
            <a:r>
              <a:rPr lang="en"/>
              <a:t>: 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placement of squares in a slab is optimal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optimal algorithm can cover processes with a single square in at most two slabs</a:t>
            </a:r>
            <a:endParaRPr/>
          </a:p>
          <a:p>
            <a:pPr indent="0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>
                <a:solidFill>
                  <a:srgbClr val="000099"/>
                </a:solidFill>
              </a:rPr>
              <a:t>Lemma 9</a:t>
            </a:r>
            <a:r>
              <a:rPr lang="en"/>
              <a:t> a non-axis aligned square fault area may overlap at most 7 square cover areas </a:t>
            </a:r>
            <a:endParaRPr>
              <a:solidFill>
                <a:srgbClr val="000099"/>
              </a:solidFill>
            </a:endParaRPr>
          </a:p>
          <a:p>
            <a:pPr indent="0" lvl="0" marL="230187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</p:txBody>
      </p:sp>
      <p:pic>
        <p:nvPicPr>
          <p:cNvPr id="251" name="Google Shape;251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88" y="4176700"/>
            <a:ext cx="7610475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4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GENERIC</a:t>
            </a:r>
            <a:r>
              <a:rPr lang="en"/>
              <a:t> Algorithm</a:t>
            </a:r>
            <a:endParaRPr/>
          </a:p>
        </p:txBody>
      </p:sp>
      <p:sp>
        <p:nvSpPr>
          <p:cNvPr id="258" name="Google Shape;258;p44"/>
          <p:cNvSpPr txBox="1"/>
          <p:nvPr>
            <p:ph idx="1" type="body"/>
          </p:nvPr>
        </p:nvSpPr>
        <p:spPr>
          <a:xfrm>
            <a:off x="240175" y="1235975"/>
            <a:ext cx="8530200" cy="53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i="1" lang="en"/>
              <a:t>GENERIC</a:t>
            </a:r>
            <a:r>
              <a:rPr lang="en"/>
              <a:t> algorithm 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each process computes the set of covers using </a:t>
            </a:r>
            <a:r>
              <a:rPr i="1" lang="en"/>
              <a:t>GSQUARE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each process determines the leaders in the covers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the selected leaders perform consensus and the remaining processes adopt </a:t>
            </a:r>
            <a:r>
              <a:rPr lang="en"/>
              <a:t>their</a:t>
            </a:r>
            <a:r>
              <a:rPr lang="en"/>
              <a:t> decision</a:t>
            </a:r>
            <a:endParaRPr/>
          </a:p>
          <a:p>
            <a:pPr indent="0" lvl="0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30187" lvl="0" marL="2301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GENERIC parameters using </a:t>
            </a:r>
            <a:r>
              <a:rPr lang="en"/>
              <a:t>not axis-aligned square fault areas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f ≤ N−15α</a:t>
            </a:r>
            <a:r>
              <a:rPr lang="en"/>
              <a:t> faulty processes can be tolerated</a:t>
            </a:r>
            <a:endParaRPr/>
          </a:p>
          <a:p>
            <a:pPr indent="-230187" lvl="1" marL="6302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cover areas 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≥ 22α </a:t>
            </a:r>
            <a:r>
              <a:rPr lang="en"/>
              <a:t>are required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  <a:p>
            <a:pPr indent="0" lvl="0" marL="230187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99"/>
              </a:solidFill>
            </a:endParaRPr>
          </a:p>
        </p:txBody>
      </p:sp>
      <p:pic>
        <p:nvPicPr>
          <p:cNvPr id="259" name="Google Shape;259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88" y="4176700"/>
            <a:ext cx="7610475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5"/>
          <p:cNvSpPr txBox="1"/>
          <p:nvPr>
            <p:ph type="title"/>
          </p:nvPr>
        </p:nvSpPr>
        <p:spPr>
          <a:xfrm>
            <a:off x="457201" y="314663"/>
            <a:ext cx="73914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</a:t>
            </a:r>
            <a:r>
              <a:rPr i="1" lang="en"/>
              <a:t>GENERIC </a:t>
            </a:r>
            <a:r>
              <a:rPr lang="en"/>
              <a:t>to Solve Geoconsensus</a:t>
            </a:r>
            <a:endParaRPr/>
          </a:p>
        </p:txBody>
      </p:sp>
      <p:sp>
        <p:nvSpPr>
          <p:cNvPr id="266" name="Google Shape;266;p45"/>
          <p:cNvSpPr txBox="1"/>
          <p:nvPr>
            <p:ph idx="1" type="body"/>
          </p:nvPr>
        </p:nvSpPr>
        <p:spPr>
          <a:xfrm>
            <a:off x="1884300" y="1758775"/>
            <a:ext cx="5964300" cy="40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147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determine bounds for various fault areas</a:t>
            </a:r>
            <a:endParaRPr/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square </a:t>
            </a:r>
            <a:br>
              <a:rPr lang="en"/>
            </a:br>
            <a:r>
              <a:rPr lang="en"/>
              <a:t>multiple </a:t>
            </a:r>
            <a:endParaRPr/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non-axis aligned </a:t>
            </a:r>
            <a:endParaRPr/>
          </a:p>
          <a:p>
            <a:pPr indent="-331469" lvl="1" marL="9144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▪"/>
            </a:pPr>
            <a:r>
              <a:rPr lang="en"/>
              <a:t>circular</a:t>
            </a:r>
            <a:endParaRPr/>
          </a:p>
          <a:p>
            <a:pPr indent="-33147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Char char="•"/>
            </a:pPr>
            <a:r>
              <a:rPr lang="en"/>
              <a:t>extend solution to multiple dimensions</a:t>
            </a:r>
            <a:endParaRPr/>
          </a:p>
        </p:txBody>
      </p:sp>
      <p:sp>
        <p:nvSpPr>
          <p:cNvPr id="267" name="Google Shape;267;p45"/>
          <p:cNvSpPr/>
          <p:nvPr/>
        </p:nvSpPr>
        <p:spPr>
          <a:xfrm>
            <a:off x="5060474" y="5432250"/>
            <a:ext cx="3894900" cy="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60"/>
              <a:buFont typeface="Arial"/>
              <a:buNone/>
            </a:pPr>
            <a:r>
              <a:rPr lang="en" sz="4000">
                <a:solidFill>
                  <a:srgbClr val="000099"/>
                </a:solidFill>
              </a:rPr>
              <a:t>Questions?</a:t>
            </a:r>
            <a:endParaRPr sz="4000"/>
          </a:p>
        </p:txBody>
      </p:sp>
      <p:pic>
        <p:nvPicPr>
          <p:cNvPr id="268" name="Google Shape;268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450" y="5213375"/>
            <a:ext cx="4160575" cy="126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BLDSTRIP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E7E7"/>
      </a:accent6>
      <a:hlink>
        <a:srgbClr val="FFBF0B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BLDSTRIP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E7E7"/>
      </a:accent6>
      <a:hlink>
        <a:srgbClr val="FFBF0B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