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5009e0192_1_0:notes"/>
          <p:cNvSpPr/>
          <p:nvPr>
            <p:ph idx="2" type="sldImg"/>
          </p:nvPr>
        </p:nvSpPr>
        <p:spPr>
          <a:xfrm>
            <a:off x="397574" y="685488"/>
            <a:ext cx="606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45009e019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1" name="Google Shape;131;g245009e0192_1_0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979bc52e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f979bc52e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93cfed682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f93cfed682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93cfed682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f93cfed682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93cfed682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f93cfed682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f93cfed682_1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f93cfed682_1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feddb3f3d9_0_13:notes"/>
          <p:cNvSpPr/>
          <p:nvPr>
            <p:ph idx="2" type="sldImg"/>
          </p:nvPr>
        </p:nvSpPr>
        <p:spPr>
          <a:xfrm>
            <a:off x="397574" y="685488"/>
            <a:ext cx="606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2feddb3f3d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93" name="Google Shape;493;g2feddb3f3d9_0_13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fa422813c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fa422813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f93cfed682_1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f93cfed682_1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f93cfed682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f93cfed682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f93cfed682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f93cfed682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dabd39f147154a8_538:notes"/>
          <p:cNvSpPr/>
          <p:nvPr>
            <p:ph idx="2" type="sldImg"/>
          </p:nvPr>
        </p:nvSpPr>
        <p:spPr>
          <a:xfrm>
            <a:off x="397574" y="685488"/>
            <a:ext cx="606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6dabd39f147154a8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6" name="Google Shape;146;g6dabd39f147154a8_538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f93cfed682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f93cfed68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f977f9901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f977f990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feddb3f3d9_0_21:notes"/>
          <p:cNvSpPr/>
          <p:nvPr>
            <p:ph idx="2" type="sldImg"/>
          </p:nvPr>
        </p:nvSpPr>
        <p:spPr>
          <a:xfrm>
            <a:off x="397574" y="685488"/>
            <a:ext cx="606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2feddb3f3d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64" name="Google Shape;564;g2feddb3f3d9_0_21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fa422813c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fa422813c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dad7f3507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dad7f3507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fa422813c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2fa422813c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f93cfed682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f93cfed68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f93cfed682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f93cfed682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f93cfed682_1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f93cfed682_1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ad7f3507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ad7f3507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a422813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a422813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977f9901e_0_88:notes"/>
          <p:cNvSpPr/>
          <p:nvPr>
            <p:ph idx="2" type="sldImg"/>
          </p:nvPr>
        </p:nvSpPr>
        <p:spPr>
          <a:xfrm>
            <a:off x="397574" y="685488"/>
            <a:ext cx="606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f977f9901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1" name="Google Shape;171;g2f977f9901e_0_88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13517fc3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13517fc3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979bc52e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979bc52e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13517fc30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713517fc3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eddb3f3d9_0_5:notes"/>
          <p:cNvSpPr/>
          <p:nvPr>
            <p:ph idx="2" type="sldImg"/>
          </p:nvPr>
        </p:nvSpPr>
        <p:spPr>
          <a:xfrm>
            <a:off x="397574" y="685488"/>
            <a:ext cx="606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feddb3f3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56" name="Google Shape;256;g2feddb3f3d9_0_5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500"/>
              <a:buNone/>
              <a:defRPr sz="2500">
                <a:solidFill>
                  <a:srgbClr val="0000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0099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0099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0099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0099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0099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0099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0099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0099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00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0" y="804675"/>
            <a:ext cx="7899300" cy="74700"/>
          </a:xfrm>
          <a:prstGeom prst="rect">
            <a:avLst/>
          </a:prstGeom>
          <a:solidFill>
            <a:srgbClr val="9999FF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un_2C"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850" y="146600"/>
            <a:ext cx="1527876" cy="4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74" y="52473"/>
            <a:ext cx="658526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3" name="Google Shape;113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ctrTitle"/>
          </p:nvPr>
        </p:nvSpPr>
        <p:spPr>
          <a:xfrm>
            <a:off x="343700" y="891504"/>
            <a:ext cx="8643900" cy="15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040">
                <a:solidFill>
                  <a:srgbClr val="000099"/>
                </a:solidFill>
              </a:rPr>
              <a:t>TRAIL: Cross-Shard </a:t>
            </a:r>
            <a:br>
              <a:rPr lang="en" sz="3040">
                <a:solidFill>
                  <a:srgbClr val="000099"/>
                </a:solidFill>
              </a:rPr>
            </a:br>
            <a:r>
              <a:rPr lang="en" sz="3040">
                <a:solidFill>
                  <a:srgbClr val="000099"/>
                </a:solidFill>
              </a:rPr>
              <a:t>Validation for</a:t>
            </a:r>
            <a:endParaRPr sz="3040">
              <a:solidFill>
                <a:srgbClr val="0000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040">
                <a:solidFill>
                  <a:srgbClr val="000099"/>
                </a:solidFill>
              </a:rPr>
              <a:t>Byzantine Shard Protection</a:t>
            </a:r>
            <a:endParaRPr sz="3040">
              <a:solidFill>
                <a:srgbClr val="000099"/>
              </a:solidFill>
            </a:endParaRPr>
          </a:p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5600000" y="2938125"/>
            <a:ext cx="2581500" cy="1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980"/>
              <a:buFont typeface="Arial"/>
              <a:buNone/>
            </a:pPr>
            <a:r>
              <a:rPr lang="en" sz="2100">
                <a:solidFill>
                  <a:srgbClr val="000099"/>
                </a:solidFill>
              </a:rPr>
              <a:t>Joseph Oglio</a:t>
            </a:r>
            <a:endParaRPr sz="2100">
              <a:solidFill>
                <a:srgbClr val="000099"/>
              </a:solidFill>
            </a:endParaRPr>
          </a:p>
          <a:p>
            <a:pPr indent="0" lvl="0" marL="0" rtl="0" algn="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980"/>
              <a:buFont typeface="Arial"/>
              <a:buNone/>
            </a:pPr>
            <a:r>
              <a:rPr lang="en" sz="2100">
                <a:solidFill>
                  <a:srgbClr val="000099"/>
                </a:solidFill>
              </a:rPr>
              <a:t>Mikhail Nesterenko</a:t>
            </a:r>
            <a:endParaRPr sz="2100">
              <a:solidFill>
                <a:srgbClr val="000099"/>
              </a:solidFill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980"/>
              <a:buFont typeface="Arial"/>
              <a:buNone/>
            </a:pPr>
            <a:r>
              <a:rPr lang="en" sz="2100">
                <a:solidFill>
                  <a:srgbClr val="000099"/>
                </a:solidFill>
              </a:rPr>
              <a:t>Gokarna Sharma</a:t>
            </a:r>
            <a:endParaRPr sz="2300">
              <a:solidFill>
                <a:srgbClr val="000099"/>
              </a:solidFill>
            </a:endParaRPr>
          </a:p>
        </p:txBody>
      </p:sp>
      <p:pic>
        <p:nvPicPr>
          <p:cNvPr descr="sun_2C"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1353" y="333075"/>
            <a:ext cx="2063047" cy="6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/>
          <p:nvPr/>
        </p:nvSpPr>
        <p:spPr>
          <a:xfrm>
            <a:off x="631843" y="2501503"/>
            <a:ext cx="8067600" cy="58200"/>
          </a:xfrm>
          <a:prstGeom prst="rect">
            <a:avLst/>
          </a:prstGeom>
          <a:solidFill>
            <a:srgbClr val="9999FF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457200" y="4757761"/>
            <a:ext cx="2063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0099"/>
                </a:solidFill>
              </a:rPr>
              <a:t>Nagoya, Japan</a:t>
            </a:r>
            <a:endParaRPr b="0" i="0" sz="1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7253303" y="4757738"/>
            <a:ext cx="1361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0099"/>
                </a:solidFill>
              </a:rPr>
              <a:t>October 22</a:t>
            </a:r>
            <a:r>
              <a:rPr lang="en" sz="1200">
                <a:solidFill>
                  <a:srgbClr val="000099"/>
                </a:solidFill>
              </a:rPr>
              <a:t>, 2024</a:t>
            </a:r>
            <a:endParaRPr sz="1200">
              <a:solidFill>
                <a:srgbClr val="000099"/>
              </a:solidFill>
            </a:endParaRPr>
          </a:p>
        </p:txBody>
      </p:sp>
      <p:grpSp>
        <p:nvGrpSpPr>
          <p:cNvPr id="139" name="Google Shape;139;p25"/>
          <p:cNvGrpSpPr/>
          <p:nvPr/>
        </p:nvGrpSpPr>
        <p:grpSpPr>
          <a:xfrm>
            <a:off x="840087" y="228600"/>
            <a:ext cx="1416075" cy="1510500"/>
            <a:chOff x="840087" y="228600"/>
            <a:chExt cx="1416075" cy="1510500"/>
          </a:xfrm>
        </p:grpSpPr>
        <p:sp>
          <p:nvSpPr>
            <p:cNvPr id="140" name="Google Shape;140;p25"/>
            <p:cNvSpPr/>
            <p:nvPr/>
          </p:nvSpPr>
          <p:spPr>
            <a:xfrm>
              <a:off x="867575" y="228600"/>
              <a:ext cx="1361100" cy="1510500"/>
            </a:xfrm>
            <a:prstGeom prst="rect">
              <a:avLst/>
            </a:prstGeom>
            <a:solidFill>
              <a:srgbClr val="0000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0087" y="228613"/>
              <a:ext cx="1416075" cy="1510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075" y="2811225"/>
            <a:ext cx="2895698" cy="170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 Overview</a:t>
            </a:r>
            <a:endParaRPr/>
          </a:p>
        </p:txBody>
      </p:sp>
      <p:sp>
        <p:nvSpPr>
          <p:cNvPr id="267" name="Google Shape;267;p34"/>
          <p:cNvSpPr txBox="1"/>
          <p:nvPr>
            <p:ph idx="1" type="body"/>
          </p:nvPr>
        </p:nvSpPr>
        <p:spPr>
          <a:xfrm>
            <a:off x="667475" y="1355550"/>
            <a:ext cx="6432600" cy="3461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ensures validity of coin transitions </a:t>
            </a:r>
            <a:r>
              <a:rPr lang="en"/>
              <a:t>between wallets </a:t>
            </a:r>
            <a:br>
              <a:rPr lang="en"/>
            </a:br>
            <a:r>
              <a:rPr lang="en"/>
              <a:t>despite up to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/>
              <a:t> peer and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/>
              <a:t> shard faults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TRAIL </a:t>
            </a:r>
            <a:r>
              <a:rPr lang="en"/>
              <a:t>- collection of shards to agree on specific coin movement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separate for each coin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updated as coin moves between shards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TRAIL parts: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internal source shard consensus</a:t>
            </a:r>
            <a:r>
              <a:rPr lang="en"/>
              <a:t> - source wallet peers agree on </a:t>
            </a:r>
            <a:br>
              <a:rPr lang="en"/>
            </a:br>
            <a:r>
              <a:rPr lang="en"/>
              <a:t>transaction and coin movement despite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/>
              <a:t> peers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external trail consensus</a:t>
            </a:r>
            <a:r>
              <a:rPr lang="en"/>
              <a:t> - confirm the transaction, inform client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if source shard is faulty, change leader shard and confirm transaction</a:t>
            </a:r>
            <a:endParaRPr/>
          </a:p>
        </p:txBody>
      </p:sp>
      <p:sp>
        <p:nvSpPr>
          <p:cNvPr id="268" name="Google Shape;268;p34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200" y="1176350"/>
            <a:ext cx="1973599" cy="116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TRAIL:</a:t>
            </a:r>
            <a:r>
              <a:rPr lang="en"/>
              <a:t> Membership Update</a:t>
            </a:r>
            <a:endParaRPr/>
          </a:p>
        </p:txBody>
      </p:sp>
      <p:sp>
        <p:nvSpPr>
          <p:cNvPr id="275" name="Google Shape;275;p35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6" name="Google Shape;276;p35"/>
          <p:cNvGrpSpPr/>
          <p:nvPr/>
        </p:nvGrpSpPr>
        <p:grpSpPr>
          <a:xfrm>
            <a:off x="334800" y="1684337"/>
            <a:ext cx="4049676" cy="1329438"/>
            <a:chOff x="334800" y="1684337"/>
            <a:chExt cx="4049676" cy="1329438"/>
          </a:xfrm>
        </p:grpSpPr>
        <p:sp>
          <p:nvSpPr>
            <p:cNvPr id="277" name="Google Shape;277;p35"/>
            <p:cNvSpPr/>
            <p:nvPr/>
          </p:nvSpPr>
          <p:spPr>
            <a:xfrm>
              <a:off x="334800" y="1684337"/>
              <a:ext cx="4049676" cy="1036260"/>
            </a:xfrm>
            <a:prstGeom prst="flowChartTerminator">
              <a:avLst/>
            </a:prstGeom>
            <a:solidFill>
              <a:srgbClr val="D9D2E9"/>
            </a:solidFill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441538" y="1836763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1351813" y="1836763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2401488" y="1836763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3425513" y="1836763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2" name="Google Shape;282;p35"/>
            <p:cNvSpPr txBox="1"/>
            <p:nvPr/>
          </p:nvSpPr>
          <p:spPr>
            <a:xfrm>
              <a:off x="878282" y="2628876"/>
              <a:ext cx="1138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trail of coin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i="1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3" name="Google Shape;283;p35"/>
            <p:cNvSpPr txBox="1"/>
            <p:nvPr/>
          </p:nvSpPr>
          <p:spPr>
            <a:xfrm>
              <a:off x="3027813" y="2387863"/>
              <a:ext cx="73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source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5"/>
            <p:cNvSpPr txBox="1"/>
            <p:nvPr/>
          </p:nvSpPr>
          <p:spPr>
            <a:xfrm>
              <a:off x="441538" y="1900163"/>
              <a:ext cx="731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5" name="Google Shape;285;p35"/>
          <p:cNvGrpSpPr/>
          <p:nvPr/>
        </p:nvGrpSpPr>
        <p:grpSpPr>
          <a:xfrm>
            <a:off x="411013" y="2949450"/>
            <a:ext cx="6600125" cy="2116125"/>
            <a:chOff x="411013" y="2949450"/>
            <a:chExt cx="6600125" cy="2116125"/>
          </a:xfrm>
        </p:grpSpPr>
        <p:sp>
          <p:nvSpPr>
            <p:cNvPr id="286" name="Google Shape;286;p35"/>
            <p:cNvSpPr/>
            <p:nvPr/>
          </p:nvSpPr>
          <p:spPr>
            <a:xfrm>
              <a:off x="1422037" y="3694925"/>
              <a:ext cx="3942972" cy="1036260"/>
            </a:xfrm>
            <a:prstGeom prst="flowChartTerminator">
              <a:avLst/>
            </a:prstGeom>
            <a:solidFill>
              <a:srgbClr val="D9D2E9"/>
            </a:solidFill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411013" y="3847350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1494113" y="3847350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2467588" y="3847350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415413" y="3847350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79738" y="3847350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35"/>
            <p:cNvSpPr txBox="1"/>
            <p:nvPr/>
          </p:nvSpPr>
          <p:spPr>
            <a:xfrm>
              <a:off x="1677132" y="4680675"/>
              <a:ext cx="1138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trail of coin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i="1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3" name="Google Shape;293;p35"/>
            <p:cNvSpPr txBox="1"/>
            <p:nvPr/>
          </p:nvSpPr>
          <p:spPr>
            <a:xfrm>
              <a:off x="1248600" y="3360525"/>
              <a:ext cx="2540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transaction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coin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 </a:t>
              </a: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from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4" name="Google Shape;294;p35"/>
            <p:cNvSpPr txBox="1"/>
            <p:nvPr/>
          </p:nvSpPr>
          <p:spPr>
            <a:xfrm>
              <a:off x="4126563" y="2949450"/>
              <a:ext cx="73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client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5"/>
            <p:cNvSpPr txBox="1"/>
            <p:nvPr/>
          </p:nvSpPr>
          <p:spPr>
            <a:xfrm>
              <a:off x="4557738" y="3353925"/>
              <a:ext cx="73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request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5"/>
            <p:cNvSpPr txBox="1"/>
            <p:nvPr/>
          </p:nvSpPr>
          <p:spPr>
            <a:xfrm>
              <a:off x="5310713" y="3741450"/>
              <a:ext cx="1001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transaction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5"/>
            <p:cNvSpPr txBox="1"/>
            <p:nvPr/>
          </p:nvSpPr>
          <p:spPr>
            <a:xfrm>
              <a:off x="4126563" y="4401675"/>
              <a:ext cx="73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source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5"/>
            <p:cNvSpPr txBox="1"/>
            <p:nvPr/>
          </p:nvSpPr>
          <p:spPr>
            <a:xfrm>
              <a:off x="5922032" y="4425299"/>
              <a:ext cx="73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4202763" y="3241575"/>
              <a:ext cx="273900" cy="273900"/>
            </a:xfrm>
            <a:prstGeom prst="ellipse">
              <a:avLst/>
            </a:prstGeom>
            <a:solidFill>
              <a:srgbClr val="000099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0" name="Google Shape;300;p35"/>
            <p:cNvCxnSpPr/>
            <p:nvPr/>
          </p:nvCxnSpPr>
          <p:spPr>
            <a:xfrm>
              <a:off x="4453338" y="3515475"/>
              <a:ext cx="163800" cy="29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1" name="Google Shape;301;p35"/>
            <p:cNvCxnSpPr/>
            <p:nvPr/>
          </p:nvCxnSpPr>
          <p:spPr>
            <a:xfrm>
              <a:off x="5432513" y="4213050"/>
              <a:ext cx="705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02" name="Google Shape;302;p35"/>
            <p:cNvSpPr/>
            <p:nvPr/>
          </p:nvSpPr>
          <p:spPr>
            <a:xfrm>
              <a:off x="4400463" y="3847350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3" name="Google Shape;303;p35"/>
            <p:cNvSpPr txBox="1"/>
            <p:nvPr/>
          </p:nvSpPr>
          <p:spPr>
            <a:xfrm>
              <a:off x="418138" y="3927388"/>
              <a:ext cx="731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shard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35"/>
          <p:cNvSpPr txBox="1"/>
          <p:nvPr/>
        </p:nvSpPr>
        <p:spPr>
          <a:xfrm>
            <a:off x="6438413" y="1442125"/>
            <a:ext cx="2214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membership update with consequent transactions: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2409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i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moves a coin from  a wallet in shard</a:t>
            </a:r>
            <a:r>
              <a:rPr i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 wallet in </a:t>
            </a:r>
            <a:r>
              <a:rPr i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6438413" y="2585125"/>
            <a:ext cx="221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32409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i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moves the same coin from</a:t>
            </a:r>
            <a:r>
              <a:rPr i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i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6" name="Google Shape;306;p35"/>
          <p:cNvGrpSpPr/>
          <p:nvPr/>
        </p:nvGrpSpPr>
        <p:grpSpPr>
          <a:xfrm>
            <a:off x="392575" y="938863"/>
            <a:ext cx="5528788" cy="1870775"/>
            <a:chOff x="392575" y="938863"/>
            <a:chExt cx="5528788" cy="1870775"/>
          </a:xfrm>
        </p:grpSpPr>
        <p:sp>
          <p:nvSpPr>
            <p:cNvPr id="307" name="Google Shape;307;p35"/>
            <p:cNvSpPr/>
            <p:nvPr/>
          </p:nvSpPr>
          <p:spPr>
            <a:xfrm>
              <a:off x="5189963" y="1836750"/>
              <a:ext cx="731400" cy="7314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8" name="Google Shape;308;p35"/>
            <p:cNvSpPr txBox="1"/>
            <p:nvPr/>
          </p:nvSpPr>
          <p:spPr>
            <a:xfrm>
              <a:off x="392575" y="1359850"/>
              <a:ext cx="2649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transaction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coin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 </a:t>
              </a: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from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i="1"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5"/>
            <p:cNvSpPr txBox="1"/>
            <p:nvPr/>
          </p:nvSpPr>
          <p:spPr>
            <a:xfrm>
              <a:off x="3146063" y="938863"/>
              <a:ext cx="73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client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5"/>
            <p:cNvSpPr txBox="1"/>
            <p:nvPr/>
          </p:nvSpPr>
          <p:spPr>
            <a:xfrm>
              <a:off x="3577238" y="1343338"/>
              <a:ext cx="73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request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5"/>
            <p:cNvSpPr txBox="1"/>
            <p:nvPr/>
          </p:nvSpPr>
          <p:spPr>
            <a:xfrm>
              <a:off x="4308638" y="1819550"/>
              <a:ext cx="1102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ransaction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5"/>
            <p:cNvSpPr txBox="1"/>
            <p:nvPr/>
          </p:nvSpPr>
          <p:spPr>
            <a:xfrm>
              <a:off x="4851295" y="2424738"/>
              <a:ext cx="73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3222263" y="1230988"/>
              <a:ext cx="273900" cy="273900"/>
            </a:xfrm>
            <a:prstGeom prst="ellipse">
              <a:avLst/>
            </a:prstGeom>
            <a:solidFill>
              <a:srgbClr val="000099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4" name="Google Shape;314;p35"/>
            <p:cNvCxnSpPr/>
            <p:nvPr/>
          </p:nvCxnSpPr>
          <p:spPr>
            <a:xfrm>
              <a:off x="3472838" y="1504888"/>
              <a:ext cx="163800" cy="29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5" name="Google Shape;315;p35"/>
            <p:cNvCxnSpPr/>
            <p:nvPr/>
          </p:nvCxnSpPr>
          <p:spPr>
            <a:xfrm flipH="1" rot="10800000">
              <a:off x="4452013" y="2191963"/>
              <a:ext cx="693900" cy="10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>
            <p:ph idx="1" type="body"/>
          </p:nvPr>
        </p:nvSpPr>
        <p:spPr>
          <a:xfrm>
            <a:off x="498025" y="1337850"/>
            <a:ext cx="7865100" cy="3478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internal consensus</a:t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linearizes transactions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assigns sequence number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invokes external consensus</a:t>
            </a:r>
            <a:br>
              <a:rPr lang="en"/>
            </a:br>
            <a:r>
              <a:rPr lang="en"/>
              <a:t>once committed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external</a:t>
            </a:r>
            <a:r>
              <a:rPr lang="en">
                <a:solidFill>
                  <a:srgbClr val="000099"/>
                </a:solidFill>
              </a:rPr>
              <a:t> consensus</a:t>
            </a:r>
            <a:endParaRPr>
              <a:solidFill>
                <a:srgbClr val="000099"/>
              </a:solidFill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trail shards verify transaction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inform client and new shard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faults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if leader fails: use internal </a:t>
            </a:r>
            <a:r>
              <a:rPr lang="en"/>
              <a:t>consensus</a:t>
            </a:r>
            <a:r>
              <a:rPr lang="en"/>
              <a:t> to replace, transparent to TRAIL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if source shard fails: use external consensus to replace leader shard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99"/>
              </a:solidFill>
            </a:endParaRPr>
          </a:p>
        </p:txBody>
      </p:sp>
      <p:sp>
        <p:nvSpPr>
          <p:cNvPr id="321" name="Google Shape;321;p36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TRAIL: Parts &amp; Faults</a:t>
            </a:r>
            <a:endParaRPr/>
          </a:p>
        </p:txBody>
      </p:sp>
      <p:sp>
        <p:nvSpPr>
          <p:cNvPr id="322" name="Google Shape;322;p36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3" name="Google Shape;323;p36"/>
          <p:cNvGrpSpPr/>
          <p:nvPr/>
        </p:nvGrpSpPr>
        <p:grpSpPr>
          <a:xfrm>
            <a:off x="4101693" y="1327889"/>
            <a:ext cx="3994507" cy="2211907"/>
            <a:chOff x="4254093" y="1225593"/>
            <a:chExt cx="3994507" cy="2211907"/>
          </a:xfrm>
        </p:grpSpPr>
        <p:sp>
          <p:nvSpPr>
            <p:cNvPr id="324" name="Google Shape;324;p36"/>
            <p:cNvSpPr/>
            <p:nvPr/>
          </p:nvSpPr>
          <p:spPr>
            <a:xfrm>
              <a:off x="4254100" y="1225600"/>
              <a:ext cx="3994500" cy="2211900"/>
            </a:xfrm>
            <a:prstGeom prst="rect">
              <a:avLst/>
            </a:prstGeom>
            <a:solidFill>
              <a:srgbClr val="D9D2E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5153300" y="1298000"/>
              <a:ext cx="273900" cy="273900"/>
            </a:xfrm>
            <a:prstGeom prst="ellipse">
              <a:avLst/>
            </a:prstGeom>
            <a:solidFill>
              <a:srgbClr val="000099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6" name="Google Shape;326;p36"/>
            <p:cNvCxnSpPr/>
            <p:nvPr/>
          </p:nvCxnSpPr>
          <p:spPr>
            <a:xfrm>
              <a:off x="5232400" y="2027125"/>
              <a:ext cx="2795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36"/>
            <p:cNvCxnSpPr/>
            <p:nvPr/>
          </p:nvCxnSpPr>
          <p:spPr>
            <a:xfrm>
              <a:off x="5232400" y="2392892"/>
              <a:ext cx="2795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36"/>
            <p:cNvCxnSpPr/>
            <p:nvPr/>
          </p:nvCxnSpPr>
          <p:spPr>
            <a:xfrm>
              <a:off x="5232400" y="2758658"/>
              <a:ext cx="2795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36"/>
            <p:cNvCxnSpPr/>
            <p:nvPr/>
          </p:nvCxnSpPr>
          <p:spPr>
            <a:xfrm>
              <a:off x="5232400" y="3124425"/>
              <a:ext cx="2795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0" name="Google Shape;330;p36"/>
            <p:cNvSpPr txBox="1"/>
            <p:nvPr/>
          </p:nvSpPr>
          <p:spPr>
            <a:xfrm>
              <a:off x="4876900" y="2947413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6"/>
            <p:cNvSpPr txBox="1"/>
            <p:nvPr/>
          </p:nvSpPr>
          <p:spPr>
            <a:xfrm>
              <a:off x="4876900" y="2568963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6"/>
            <p:cNvSpPr txBox="1"/>
            <p:nvPr/>
          </p:nvSpPr>
          <p:spPr>
            <a:xfrm>
              <a:off x="4876900" y="2196075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6"/>
            <p:cNvSpPr txBox="1"/>
            <p:nvPr/>
          </p:nvSpPr>
          <p:spPr>
            <a:xfrm>
              <a:off x="4876900" y="1835875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6"/>
            <p:cNvSpPr txBox="1"/>
            <p:nvPr/>
          </p:nvSpPr>
          <p:spPr>
            <a:xfrm>
              <a:off x="4665150" y="1225593"/>
              <a:ext cx="564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client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5" name="Google Shape;335;p36"/>
            <p:cNvCxnSpPr>
              <a:stCxn id="325" idx="4"/>
            </p:cNvCxnSpPr>
            <p:nvPr/>
          </p:nvCxnSpPr>
          <p:spPr>
            <a:xfrm>
              <a:off x="5290250" y="1571900"/>
              <a:ext cx="50100" cy="4497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336" name="Google Shape;336;p36"/>
            <p:cNvGrpSpPr/>
            <p:nvPr/>
          </p:nvGrpSpPr>
          <p:grpSpPr>
            <a:xfrm>
              <a:off x="5638800" y="2027988"/>
              <a:ext cx="190500" cy="1105000"/>
              <a:chOff x="1591725" y="2103975"/>
              <a:chExt cx="190500" cy="1105000"/>
            </a:xfrm>
          </p:grpSpPr>
          <p:cxnSp>
            <p:nvCxnSpPr>
              <p:cNvPr id="337" name="Google Shape;337;p36"/>
              <p:cNvCxnSpPr/>
              <p:nvPr/>
            </p:nvCxnSpPr>
            <p:spPr>
              <a:xfrm>
                <a:off x="1591725" y="2103975"/>
                <a:ext cx="1905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38" name="Google Shape;338;p36"/>
              <p:cNvCxnSpPr/>
              <p:nvPr/>
            </p:nvCxnSpPr>
            <p:spPr>
              <a:xfrm>
                <a:off x="1604425" y="2116675"/>
                <a:ext cx="139800" cy="736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39" name="Google Shape;339;p36"/>
              <p:cNvCxnSpPr/>
              <p:nvPr/>
            </p:nvCxnSpPr>
            <p:spPr>
              <a:xfrm>
                <a:off x="1604425" y="2116675"/>
                <a:ext cx="38100" cy="1092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340" name="Google Shape;340;p36"/>
            <p:cNvGrpSpPr/>
            <p:nvPr/>
          </p:nvGrpSpPr>
          <p:grpSpPr>
            <a:xfrm>
              <a:off x="6134100" y="2040788"/>
              <a:ext cx="406500" cy="1092100"/>
              <a:chOff x="3636825" y="2697200"/>
              <a:chExt cx="406500" cy="1092100"/>
            </a:xfrm>
          </p:grpSpPr>
          <p:cxnSp>
            <p:nvCxnSpPr>
              <p:cNvPr id="341" name="Google Shape;341;p36"/>
              <p:cNvCxnSpPr/>
              <p:nvPr/>
            </p:nvCxnSpPr>
            <p:spPr>
              <a:xfrm flipH="1" rot="10800000">
                <a:off x="3636825" y="2697200"/>
                <a:ext cx="2541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2" name="Google Shape;342;p36"/>
              <p:cNvCxnSpPr/>
              <p:nvPr/>
            </p:nvCxnSpPr>
            <p:spPr>
              <a:xfrm flipH="1" rot="10800000">
                <a:off x="3636825" y="2709900"/>
                <a:ext cx="304800" cy="69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3" name="Google Shape;343;p36"/>
              <p:cNvCxnSpPr/>
              <p:nvPr/>
            </p:nvCxnSpPr>
            <p:spPr>
              <a:xfrm flipH="1" rot="10800000">
                <a:off x="3636825" y="2697200"/>
                <a:ext cx="406500" cy="1079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4" name="Google Shape;344;p36"/>
              <p:cNvCxnSpPr/>
              <p:nvPr/>
            </p:nvCxnSpPr>
            <p:spPr>
              <a:xfrm>
                <a:off x="3636825" y="3040000"/>
                <a:ext cx="317400" cy="36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5" name="Google Shape;345;p36"/>
              <p:cNvCxnSpPr/>
              <p:nvPr/>
            </p:nvCxnSpPr>
            <p:spPr>
              <a:xfrm>
                <a:off x="3636825" y="3052700"/>
                <a:ext cx="3429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6" name="Google Shape;346;p36"/>
              <p:cNvCxnSpPr/>
              <p:nvPr/>
            </p:nvCxnSpPr>
            <p:spPr>
              <a:xfrm>
                <a:off x="3636825" y="3408300"/>
                <a:ext cx="292200" cy="381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7" name="Google Shape;347;p36"/>
              <p:cNvCxnSpPr/>
              <p:nvPr/>
            </p:nvCxnSpPr>
            <p:spPr>
              <a:xfrm flipH="1" rot="10800000">
                <a:off x="3636825" y="3065500"/>
                <a:ext cx="2667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8" name="Google Shape;348;p36"/>
              <p:cNvCxnSpPr/>
              <p:nvPr/>
            </p:nvCxnSpPr>
            <p:spPr>
              <a:xfrm flipH="1" rot="10800000">
                <a:off x="3636825" y="3078000"/>
                <a:ext cx="3810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9" name="Google Shape;349;p36"/>
              <p:cNvCxnSpPr/>
              <p:nvPr/>
            </p:nvCxnSpPr>
            <p:spPr>
              <a:xfrm flipH="1" rot="10800000">
                <a:off x="3636825" y="3459200"/>
                <a:ext cx="368400" cy="317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350" name="Google Shape;350;p36"/>
            <p:cNvGrpSpPr/>
            <p:nvPr/>
          </p:nvGrpSpPr>
          <p:grpSpPr>
            <a:xfrm>
              <a:off x="6972300" y="2015288"/>
              <a:ext cx="725100" cy="1117600"/>
              <a:chOff x="4475025" y="2671700"/>
              <a:chExt cx="725100" cy="1117600"/>
            </a:xfrm>
          </p:grpSpPr>
          <p:cxnSp>
            <p:nvCxnSpPr>
              <p:cNvPr id="351" name="Google Shape;351;p36"/>
              <p:cNvCxnSpPr/>
              <p:nvPr/>
            </p:nvCxnSpPr>
            <p:spPr>
              <a:xfrm flipH="1" rot="10800000">
                <a:off x="4475025" y="2697200"/>
                <a:ext cx="4533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2" name="Google Shape;352;p36"/>
              <p:cNvCxnSpPr/>
              <p:nvPr/>
            </p:nvCxnSpPr>
            <p:spPr>
              <a:xfrm flipH="1" rot="10800000">
                <a:off x="4475025" y="2709900"/>
                <a:ext cx="543900" cy="69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3" name="Google Shape;353;p36"/>
              <p:cNvCxnSpPr/>
              <p:nvPr/>
            </p:nvCxnSpPr>
            <p:spPr>
              <a:xfrm flipH="1" rot="10800000">
                <a:off x="4475025" y="2697200"/>
                <a:ext cx="725100" cy="1079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4" name="Google Shape;354;p36"/>
              <p:cNvCxnSpPr/>
              <p:nvPr/>
            </p:nvCxnSpPr>
            <p:spPr>
              <a:xfrm>
                <a:off x="4475025" y="3040000"/>
                <a:ext cx="566400" cy="36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5" name="Google Shape;355;p36"/>
              <p:cNvCxnSpPr/>
              <p:nvPr/>
            </p:nvCxnSpPr>
            <p:spPr>
              <a:xfrm>
                <a:off x="4475025" y="3052700"/>
                <a:ext cx="6117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6" name="Google Shape;356;p36"/>
              <p:cNvCxnSpPr/>
              <p:nvPr/>
            </p:nvCxnSpPr>
            <p:spPr>
              <a:xfrm>
                <a:off x="4475025" y="3408300"/>
                <a:ext cx="521400" cy="381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7" name="Google Shape;357;p36"/>
              <p:cNvCxnSpPr/>
              <p:nvPr/>
            </p:nvCxnSpPr>
            <p:spPr>
              <a:xfrm flipH="1" rot="10800000">
                <a:off x="4475025" y="3065500"/>
                <a:ext cx="4758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8" name="Google Shape;358;p36"/>
              <p:cNvCxnSpPr/>
              <p:nvPr/>
            </p:nvCxnSpPr>
            <p:spPr>
              <a:xfrm flipH="1" rot="10800000">
                <a:off x="4475025" y="3078000"/>
                <a:ext cx="6795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9" name="Google Shape;359;p36"/>
              <p:cNvCxnSpPr/>
              <p:nvPr/>
            </p:nvCxnSpPr>
            <p:spPr>
              <a:xfrm flipH="1" rot="10800000">
                <a:off x="4475025" y="3459200"/>
                <a:ext cx="657300" cy="317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60" name="Google Shape;360;p36"/>
              <p:cNvCxnSpPr/>
              <p:nvPr/>
            </p:nvCxnSpPr>
            <p:spPr>
              <a:xfrm>
                <a:off x="4475025" y="2684400"/>
                <a:ext cx="469800" cy="342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61" name="Google Shape;361;p36"/>
              <p:cNvCxnSpPr/>
              <p:nvPr/>
            </p:nvCxnSpPr>
            <p:spPr>
              <a:xfrm>
                <a:off x="4475025" y="2684400"/>
                <a:ext cx="609600" cy="69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62" name="Google Shape;362;p36"/>
              <p:cNvCxnSpPr/>
              <p:nvPr/>
            </p:nvCxnSpPr>
            <p:spPr>
              <a:xfrm>
                <a:off x="4475025" y="2671700"/>
                <a:ext cx="304800" cy="1092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363" name="Google Shape;363;p36"/>
            <p:cNvCxnSpPr/>
            <p:nvPr/>
          </p:nvCxnSpPr>
          <p:spPr>
            <a:xfrm>
              <a:off x="6070108" y="1722788"/>
              <a:ext cx="0" cy="16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36"/>
            <p:cNvCxnSpPr/>
            <p:nvPr/>
          </p:nvCxnSpPr>
          <p:spPr>
            <a:xfrm>
              <a:off x="6815021" y="1722788"/>
              <a:ext cx="0" cy="16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36"/>
            <p:cNvCxnSpPr/>
            <p:nvPr/>
          </p:nvCxnSpPr>
          <p:spPr>
            <a:xfrm>
              <a:off x="7817659" y="1722788"/>
              <a:ext cx="0" cy="16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6" name="Google Shape;366;p36"/>
            <p:cNvSpPr txBox="1"/>
            <p:nvPr/>
          </p:nvSpPr>
          <p:spPr>
            <a:xfrm>
              <a:off x="4254093" y="1648749"/>
              <a:ext cx="1054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phases: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6"/>
            <p:cNvSpPr txBox="1"/>
            <p:nvPr/>
          </p:nvSpPr>
          <p:spPr>
            <a:xfrm>
              <a:off x="4254093" y="2201530"/>
              <a:ext cx="1054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peers: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6"/>
            <p:cNvSpPr txBox="1"/>
            <p:nvPr/>
          </p:nvSpPr>
          <p:spPr>
            <a:xfrm>
              <a:off x="5366604" y="1540334"/>
              <a:ext cx="1054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pre-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6"/>
            <p:cNvSpPr txBox="1"/>
            <p:nvPr/>
          </p:nvSpPr>
          <p:spPr>
            <a:xfrm>
              <a:off x="6094075" y="1648749"/>
              <a:ext cx="929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6"/>
            <p:cNvSpPr txBox="1"/>
            <p:nvPr/>
          </p:nvSpPr>
          <p:spPr>
            <a:xfrm>
              <a:off x="6939625" y="1648749"/>
              <a:ext cx="929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commit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/>
          <p:nvPr/>
        </p:nvSpPr>
        <p:spPr>
          <a:xfrm>
            <a:off x="751025" y="2078275"/>
            <a:ext cx="4240650" cy="1945800"/>
          </a:xfrm>
          <a:custGeom>
            <a:rect b="b" l="l" r="r" t="t"/>
            <a:pathLst>
              <a:path extrusionOk="0" h="77832" w="169626">
                <a:moveTo>
                  <a:pt x="0" y="477"/>
                </a:moveTo>
                <a:lnTo>
                  <a:pt x="130771" y="0"/>
                </a:lnTo>
                <a:lnTo>
                  <a:pt x="169626" y="16372"/>
                </a:lnTo>
                <a:lnTo>
                  <a:pt x="126517" y="77586"/>
                </a:lnTo>
                <a:lnTo>
                  <a:pt x="266" y="77832"/>
                </a:lnTo>
                <a:close/>
              </a:path>
            </a:pathLst>
          </a:cu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76" name="Google Shape;376;p37"/>
          <p:cNvCxnSpPr/>
          <p:nvPr/>
        </p:nvCxnSpPr>
        <p:spPr>
          <a:xfrm>
            <a:off x="4444075" y="1714350"/>
            <a:ext cx="386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7" name="Google Shape;377;p37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TRAIL: External Consensus</a:t>
            </a:r>
            <a:endParaRPr/>
          </a:p>
        </p:txBody>
      </p:sp>
      <p:sp>
        <p:nvSpPr>
          <p:cNvPr id="378" name="Google Shape;378;p37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7"/>
          <p:cNvSpPr/>
          <p:nvPr/>
        </p:nvSpPr>
        <p:spPr>
          <a:xfrm>
            <a:off x="3988675" y="1460850"/>
            <a:ext cx="507000" cy="5070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37"/>
          <p:cNvSpPr/>
          <p:nvPr/>
        </p:nvSpPr>
        <p:spPr>
          <a:xfrm>
            <a:off x="4136978" y="2350923"/>
            <a:ext cx="507000" cy="5070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37"/>
          <p:cNvSpPr txBox="1"/>
          <p:nvPr/>
        </p:nvSpPr>
        <p:spPr>
          <a:xfrm>
            <a:off x="3435975" y="1551463"/>
            <a:ext cx="731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7"/>
          <p:cNvSpPr/>
          <p:nvPr/>
        </p:nvSpPr>
        <p:spPr>
          <a:xfrm>
            <a:off x="4419475" y="3189700"/>
            <a:ext cx="507000" cy="5070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37"/>
          <p:cNvSpPr/>
          <p:nvPr/>
        </p:nvSpPr>
        <p:spPr>
          <a:xfrm>
            <a:off x="4419475" y="3799300"/>
            <a:ext cx="507000" cy="5070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37"/>
          <p:cNvSpPr/>
          <p:nvPr/>
        </p:nvSpPr>
        <p:spPr>
          <a:xfrm>
            <a:off x="4419475" y="4408900"/>
            <a:ext cx="507000" cy="5070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5" name="Google Shape;385;p37"/>
          <p:cNvCxnSpPr/>
          <p:nvPr/>
        </p:nvCxnSpPr>
        <p:spPr>
          <a:xfrm>
            <a:off x="5000450" y="2485775"/>
            <a:ext cx="330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37"/>
          <p:cNvCxnSpPr/>
          <p:nvPr/>
        </p:nvCxnSpPr>
        <p:spPr>
          <a:xfrm>
            <a:off x="4926475" y="3443200"/>
            <a:ext cx="338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37"/>
          <p:cNvCxnSpPr/>
          <p:nvPr/>
        </p:nvCxnSpPr>
        <p:spPr>
          <a:xfrm>
            <a:off x="4926475" y="4052800"/>
            <a:ext cx="338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37"/>
          <p:cNvCxnSpPr/>
          <p:nvPr/>
        </p:nvCxnSpPr>
        <p:spPr>
          <a:xfrm>
            <a:off x="4926475" y="4662400"/>
            <a:ext cx="338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37"/>
          <p:cNvCxnSpPr/>
          <p:nvPr/>
        </p:nvCxnSpPr>
        <p:spPr>
          <a:xfrm>
            <a:off x="4998429" y="1154550"/>
            <a:ext cx="0" cy="35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37"/>
          <p:cNvCxnSpPr/>
          <p:nvPr/>
        </p:nvCxnSpPr>
        <p:spPr>
          <a:xfrm>
            <a:off x="1132700" y="1409550"/>
            <a:ext cx="717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37"/>
          <p:cNvCxnSpPr/>
          <p:nvPr/>
        </p:nvCxnSpPr>
        <p:spPr>
          <a:xfrm>
            <a:off x="5890150" y="1154550"/>
            <a:ext cx="0" cy="35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37"/>
          <p:cNvCxnSpPr/>
          <p:nvPr/>
        </p:nvCxnSpPr>
        <p:spPr>
          <a:xfrm>
            <a:off x="6520225" y="1154550"/>
            <a:ext cx="0" cy="35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37"/>
          <p:cNvCxnSpPr/>
          <p:nvPr/>
        </p:nvCxnSpPr>
        <p:spPr>
          <a:xfrm>
            <a:off x="7130075" y="1154550"/>
            <a:ext cx="0" cy="35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4" name="Google Shape;394;p37"/>
          <p:cNvSpPr txBox="1"/>
          <p:nvPr/>
        </p:nvSpPr>
        <p:spPr>
          <a:xfrm>
            <a:off x="4956062" y="1074555"/>
            <a:ext cx="105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pre-prepare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5836694" y="1074555"/>
            <a:ext cx="92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7"/>
          <p:cNvSpPr txBox="1"/>
          <p:nvPr/>
        </p:nvSpPr>
        <p:spPr>
          <a:xfrm>
            <a:off x="6495319" y="1074555"/>
            <a:ext cx="92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7326169" y="1074555"/>
            <a:ext cx="92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37"/>
          <p:cNvGrpSpPr/>
          <p:nvPr/>
        </p:nvGrpSpPr>
        <p:grpSpPr>
          <a:xfrm>
            <a:off x="5130263" y="2493650"/>
            <a:ext cx="526800" cy="2150700"/>
            <a:chOff x="4825463" y="2493650"/>
            <a:chExt cx="526800" cy="2150700"/>
          </a:xfrm>
        </p:grpSpPr>
        <p:cxnSp>
          <p:nvCxnSpPr>
            <p:cNvPr id="399" name="Google Shape;399;p37"/>
            <p:cNvCxnSpPr/>
            <p:nvPr/>
          </p:nvCxnSpPr>
          <p:spPr>
            <a:xfrm>
              <a:off x="4825463" y="2514250"/>
              <a:ext cx="526800" cy="9300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0" name="Google Shape;400;p37"/>
            <p:cNvCxnSpPr/>
            <p:nvPr/>
          </p:nvCxnSpPr>
          <p:spPr>
            <a:xfrm>
              <a:off x="4825463" y="2508325"/>
              <a:ext cx="415200" cy="15690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1" name="Google Shape;401;p37"/>
            <p:cNvCxnSpPr/>
            <p:nvPr/>
          </p:nvCxnSpPr>
          <p:spPr>
            <a:xfrm>
              <a:off x="4825463" y="2493650"/>
              <a:ext cx="343500" cy="21507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02" name="Google Shape;402;p37"/>
          <p:cNvGrpSpPr/>
          <p:nvPr/>
        </p:nvGrpSpPr>
        <p:grpSpPr>
          <a:xfrm>
            <a:off x="5999025" y="2483055"/>
            <a:ext cx="427800" cy="2190410"/>
            <a:chOff x="5694225" y="2483055"/>
            <a:chExt cx="427800" cy="2190410"/>
          </a:xfrm>
        </p:grpSpPr>
        <p:cxnSp>
          <p:nvCxnSpPr>
            <p:cNvPr id="403" name="Google Shape;403;p37"/>
            <p:cNvCxnSpPr/>
            <p:nvPr/>
          </p:nvCxnSpPr>
          <p:spPr>
            <a:xfrm flipH="1" rot="10800000">
              <a:off x="5694225" y="2483055"/>
              <a:ext cx="228600" cy="9555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4" name="Google Shape;404;p37"/>
            <p:cNvCxnSpPr/>
            <p:nvPr/>
          </p:nvCxnSpPr>
          <p:spPr>
            <a:xfrm flipH="1" rot="10800000">
              <a:off x="5694225" y="2492718"/>
              <a:ext cx="297900" cy="15420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5" name="Google Shape;405;p37"/>
            <p:cNvCxnSpPr/>
            <p:nvPr/>
          </p:nvCxnSpPr>
          <p:spPr>
            <a:xfrm flipH="1" rot="10800000">
              <a:off x="5694225" y="2511973"/>
              <a:ext cx="427800" cy="21402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6" name="Google Shape;406;p37"/>
            <p:cNvCxnSpPr/>
            <p:nvPr/>
          </p:nvCxnSpPr>
          <p:spPr>
            <a:xfrm>
              <a:off x="5694225" y="3417264"/>
              <a:ext cx="317400" cy="6177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7" name="Google Shape;407;p37"/>
            <p:cNvCxnSpPr/>
            <p:nvPr/>
          </p:nvCxnSpPr>
          <p:spPr>
            <a:xfrm>
              <a:off x="5694225" y="3438555"/>
              <a:ext cx="342900" cy="11925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8" name="Google Shape;408;p37"/>
            <p:cNvCxnSpPr/>
            <p:nvPr/>
          </p:nvCxnSpPr>
          <p:spPr>
            <a:xfrm>
              <a:off x="5694225" y="4034718"/>
              <a:ext cx="292200" cy="6387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9" name="Google Shape;409;p37"/>
            <p:cNvCxnSpPr/>
            <p:nvPr/>
          </p:nvCxnSpPr>
          <p:spPr>
            <a:xfrm flipH="1" rot="10800000">
              <a:off x="5694225" y="3459910"/>
              <a:ext cx="266700" cy="5961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0" name="Google Shape;410;p37"/>
            <p:cNvCxnSpPr/>
            <p:nvPr/>
          </p:nvCxnSpPr>
          <p:spPr>
            <a:xfrm flipH="1" rot="10800000">
              <a:off x="5694225" y="3480965"/>
              <a:ext cx="381000" cy="11925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1" name="Google Shape;411;p37"/>
            <p:cNvCxnSpPr/>
            <p:nvPr/>
          </p:nvCxnSpPr>
          <p:spPr>
            <a:xfrm flipH="1" rot="10800000">
              <a:off x="5694225" y="4119973"/>
              <a:ext cx="368400" cy="5322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12" name="Google Shape;412;p37"/>
          <p:cNvGrpSpPr/>
          <p:nvPr/>
        </p:nvGrpSpPr>
        <p:grpSpPr>
          <a:xfrm>
            <a:off x="6580275" y="2487900"/>
            <a:ext cx="457200" cy="2185603"/>
            <a:chOff x="6275475" y="2487900"/>
            <a:chExt cx="457200" cy="2185603"/>
          </a:xfrm>
        </p:grpSpPr>
        <p:cxnSp>
          <p:nvCxnSpPr>
            <p:cNvPr id="413" name="Google Shape;413;p37"/>
            <p:cNvCxnSpPr/>
            <p:nvPr/>
          </p:nvCxnSpPr>
          <p:spPr>
            <a:xfrm flipH="1" rot="10800000">
              <a:off x="6275475" y="2502461"/>
              <a:ext cx="223500" cy="9642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4" name="Google Shape;414;p37"/>
            <p:cNvCxnSpPr/>
            <p:nvPr/>
          </p:nvCxnSpPr>
          <p:spPr>
            <a:xfrm flipH="1" rot="10800000">
              <a:off x="6275475" y="2492803"/>
              <a:ext cx="328500" cy="15564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5" name="Google Shape;415;p37"/>
            <p:cNvCxnSpPr/>
            <p:nvPr/>
          </p:nvCxnSpPr>
          <p:spPr>
            <a:xfrm flipH="1" rot="10800000">
              <a:off x="6275475" y="2521949"/>
              <a:ext cx="457200" cy="21306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6" name="Google Shape;416;p37"/>
            <p:cNvCxnSpPr/>
            <p:nvPr/>
          </p:nvCxnSpPr>
          <p:spPr>
            <a:xfrm>
              <a:off x="6275475" y="3445856"/>
              <a:ext cx="315000" cy="6036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7" name="Google Shape;417;p37"/>
            <p:cNvCxnSpPr/>
            <p:nvPr/>
          </p:nvCxnSpPr>
          <p:spPr>
            <a:xfrm>
              <a:off x="6275475" y="3466661"/>
              <a:ext cx="340200" cy="11652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8" name="Google Shape;418;p37"/>
            <p:cNvCxnSpPr/>
            <p:nvPr/>
          </p:nvCxnSpPr>
          <p:spPr>
            <a:xfrm>
              <a:off x="6275475" y="4049203"/>
              <a:ext cx="289800" cy="6243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9" name="Google Shape;419;p37"/>
            <p:cNvCxnSpPr/>
            <p:nvPr/>
          </p:nvCxnSpPr>
          <p:spPr>
            <a:xfrm flipH="1" rot="10800000">
              <a:off x="6275475" y="3487708"/>
              <a:ext cx="264600" cy="5823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0" name="Google Shape;420;p37"/>
            <p:cNvCxnSpPr/>
            <p:nvPr/>
          </p:nvCxnSpPr>
          <p:spPr>
            <a:xfrm flipH="1" rot="10800000">
              <a:off x="6275475" y="3508154"/>
              <a:ext cx="378000" cy="11652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1" name="Google Shape;421;p37"/>
            <p:cNvCxnSpPr/>
            <p:nvPr/>
          </p:nvCxnSpPr>
          <p:spPr>
            <a:xfrm flipH="1" rot="10800000">
              <a:off x="6275475" y="4132649"/>
              <a:ext cx="365700" cy="5199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2" name="Google Shape;422;p37"/>
            <p:cNvCxnSpPr/>
            <p:nvPr/>
          </p:nvCxnSpPr>
          <p:spPr>
            <a:xfrm>
              <a:off x="6275475" y="2512325"/>
              <a:ext cx="291300" cy="9120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3" name="Google Shape;423;p37"/>
            <p:cNvCxnSpPr/>
            <p:nvPr/>
          </p:nvCxnSpPr>
          <p:spPr>
            <a:xfrm>
              <a:off x="6275475" y="2497675"/>
              <a:ext cx="342900" cy="15099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4" name="Google Shape;424;p37"/>
            <p:cNvCxnSpPr/>
            <p:nvPr/>
          </p:nvCxnSpPr>
          <p:spPr>
            <a:xfrm>
              <a:off x="6275475" y="2487900"/>
              <a:ext cx="246300" cy="21438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425" name="Google Shape;425;p37"/>
          <p:cNvCxnSpPr/>
          <p:nvPr/>
        </p:nvCxnSpPr>
        <p:spPr>
          <a:xfrm flipH="1" rot="10800000">
            <a:off x="7245327" y="1729204"/>
            <a:ext cx="140400" cy="1704900"/>
          </a:xfrm>
          <a:prstGeom prst="straightConnector1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37"/>
          <p:cNvCxnSpPr/>
          <p:nvPr/>
        </p:nvCxnSpPr>
        <p:spPr>
          <a:xfrm flipH="1" rot="10800000">
            <a:off x="7245327" y="1708306"/>
            <a:ext cx="243000" cy="2344500"/>
          </a:xfrm>
          <a:prstGeom prst="straightConnector1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37"/>
          <p:cNvCxnSpPr/>
          <p:nvPr/>
        </p:nvCxnSpPr>
        <p:spPr>
          <a:xfrm flipH="1" rot="10800000">
            <a:off x="7245327" y="1719775"/>
            <a:ext cx="322200" cy="2953800"/>
          </a:xfrm>
          <a:prstGeom prst="straightConnector1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28" name="Google Shape;428;p37"/>
          <p:cNvGrpSpPr/>
          <p:nvPr/>
        </p:nvGrpSpPr>
        <p:grpSpPr>
          <a:xfrm>
            <a:off x="7520200" y="1422576"/>
            <a:ext cx="643479" cy="3246327"/>
            <a:chOff x="6913920" y="1731127"/>
            <a:chExt cx="945180" cy="2937587"/>
          </a:xfrm>
        </p:grpSpPr>
        <p:cxnSp>
          <p:nvCxnSpPr>
            <p:cNvPr id="429" name="Google Shape;429;p37"/>
            <p:cNvCxnSpPr/>
            <p:nvPr/>
          </p:nvCxnSpPr>
          <p:spPr>
            <a:xfrm flipH="1" rot="10800000">
              <a:off x="6926295" y="1731127"/>
              <a:ext cx="669900" cy="18273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0" name="Google Shape;430;p37"/>
            <p:cNvCxnSpPr/>
            <p:nvPr/>
          </p:nvCxnSpPr>
          <p:spPr>
            <a:xfrm flipH="1" rot="10800000">
              <a:off x="6913920" y="1744332"/>
              <a:ext cx="823500" cy="23709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1" name="Google Shape;431;p37"/>
            <p:cNvCxnSpPr/>
            <p:nvPr/>
          </p:nvCxnSpPr>
          <p:spPr>
            <a:xfrm flipH="1" rot="10800000">
              <a:off x="6929400" y="1738613"/>
              <a:ext cx="929700" cy="293010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32" name="Google Shape;432;p37"/>
          <p:cNvSpPr/>
          <p:nvPr/>
        </p:nvSpPr>
        <p:spPr>
          <a:xfrm>
            <a:off x="751025" y="1291291"/>
            <a:ext cx="273900" cy="273900"/>
          </a:xfrm>
          <a:prstGeom prst="ellipse">
            <a:avLst/>
          </a:prstGeom>
          <a:solidFill>
            <a:srgbClr val="000099"/>
          </a:solidFill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7"/>
          <p:cNvSpPr txBox="1"/>
          <p:nvPr/>
        </p:nvSpPr>
        <p:spPr>
          <a:xfrm>
            <a:off x="262875" y="1239704"/>
            <a:ext cx="56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37"/>
          <p:cNvGrpSpPr/>
          <p:nvPr/>
        </p:nvGrpSpPr>
        <p:grpSpPr>
          <a:xfrm>
            <a:off x="1487475" y="4306300"/>
            <a:ext cx="1555500" cy="585925"/>
            <a:chOff x="1347350" y="1499350"/>
            <a:chExt cx="1555500" cy="585925"/>
          </a:xfrm>
        </p:grpSpPr>
        <p:sp>
          <p:nvSpPr>
            <p:cNvPr id="435" name="Google Shape;435;p37"/>
            <p:cNvSpPr/>
            <p:nvPr/>
          </p:nvSpPr>
          <p:spPr>
            <a:xfrm>
              <a:off x="1347350" y="1499350"/>
              <a:ext cx="1555500" cy="507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7"/>
            <p:cNvSpPr txBox="1"/>
            <p:nvPr/>
          </p:nvSpPr>
          <p:spPr>
            <a:xfrm>
              <a:off x="1664862" y="1500275"/>
              <a:ext cx="1227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single message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shard-to-shard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broadcast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7" name="Google Shape;437;p37"/>
            <p:cNvCxnSpPr/>
            <p:nvPr/>
          </p:nvCxnSpPr>
          <p:spPr>
            <a:xfrm>
              <a:off x="1387825" y="1590067"/>
              <a:ext cx="339300" cy="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8" name="Google Shape;438;p37"/>
            <p:cNvCxnSpPr/>
            <p:nvPr/>
          </p:nvCxnSpPr>
          <p:spPr>
            <a:xfrm>
              <a:off x="1387825" y="1840690"/>
              <a:ext cx="339300" cy="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439" name="Google Shape;439;p37"/>
          <p:cNvCxnSpPr/>
          <p:nvPr/>
        </p:nvCxnSpPr>
        <p:spPr>
          <a:xfrm>
            <a:off x="1134925" y="2607350"/>
            <a:ext cx="28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37"/>
          <p:cNvCxnSpPr/>
          <p:nvPr/>
        </p:nvCxnSpPr>
        <p:spPr>
          <a:xfrm>
            <a:off x="1134925" y="2973108"/>
            <a:ext cx="28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37"/>
          <p:cNvCxnSpPr/>
          <p:nvPr/>
        </p:nvCxnSpPr>
        <p:spPr>
          <a:xfrm>
            <a:off x="1134925" y="3338867"/>
            <a:ext cx="28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37"/>
          <p:cNvCxnSpPr/>
          <p:nvPr/>
        </p:nvCxnSpPr>
        <p:spPr>
          <a:xfrm>
            <a:off x="1134925" y="3704625"/>
            <a:ext cx="28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Google Shape;443;p37"/>
          <p:cNvSpPr txBox="1"/>
          <p:nvPr/>
        </p:nvSpPr>
        <p:spPr>
          <a:xfrm>
            <a:off x="779425" y="3527625"/>
            <a:ext cx="35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7"/>
          <p:cNvSpPr txBox="1"/>
          <p:nvPr/>
        </p:nvSpPr>
        <p:spPr>
          <a:xfrm>
            <a:off x="779425" y="3149175"/>
            <a:ext cx="35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7"/>
          <p:cNvSpPr txBox="1"/>
          <p:nvPr/>
        </p:nvSpPr>
        <p:spPr>
          <a:xfrm>
            <a:off x="779425" y="2776288"/>
            <a:ext cx="35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p3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7"/>
          <p:cNvSpPr txBox="1"/>
          <p:nvPr/>
        </p:nvSpPr>
        <p:spPr>
          <a:xfrm>
            <a:off x="779425" y="2416088"/>
            <a:ext cx="35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p4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" name="Google Shape;447;p37"/>
          <p:cNvGrpSpPr/>
          <p:nvPr/>
        </p:nvGrpSpPr>
        <p:grpSpPr>
          <a:xfrm>
            <a:off x="1541325" y="2608200"/>
            <a:ext cx="190500" cy="1105000"/>
            <a:chOff x="1591725" y="2103975"/>
            <a:chExt cx="190500" cy="1105000"/>
          </a:xfrm>
        </p:grpSpPr>
        <p:cxnSp>
          <p:nvCxnSpPr>
            <p:cNvPr id="448" name="Google Shape;448;p37"/>
            <p:cNvCxnSpPr/>
            <p:nvPr/>
          </p:nvCxnSpPr>
          <p:spPr>
            <a:xfrm>
              <a:off x="1591725" y="2103975"/>
              <a:ext cx="190500" cy="3555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49" name="Google Shape;449;p37"/>
            <p:cNvCxnSpPr/>
            <p:nvPr/>
          </p:nvCxnSpPr>
          <p:spPr>
            <a:xfrm>
              <a:off x="1604425" y="2116675"/>
              <a:ext cx="139800" cy="7365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0" name="Google Shape;450;p37"/>
            <p:cNvCxnSpPr/>
            <p:nvPr/>
          </p:nvCxnSpPr>
          <p:spPr>
            <a:xfrm>
              <a:off x="1604425" y="2116675"/>
              <a:ext cx="38100" cy="10923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51" name="Google Shape;451;p37"/>
          <p:cNvGrpSpPr/>
          <p:nvPr/>
        </p:nvGrpSpPr>
        <p:grpSpPr>
          <a:xfrm>
            <a:off x="2036625" y="2621000"/>
            <a:ext cx="457200" cy="1092100"/>
            <a:chOff x="2087025" y="2116775"/>
            <a:chExt cx="457200" cy="1092100"/>
          </a:xfrm>
        </p:grpSpPr>
        <p:cxnSp>
          <p:nvCxnSpPr>
            <p:cNvPr id="452" name="Google Shape;452;p37"/>
            <p:cNvCxnSpPr/>
            <p:nvPr/>
          </p:nvCxnSpPr>
          <p:spPr>
            <a:xfrm flipH="1" rot="10800000">
              <a:off x="2188625" y="2116775"/>
              <a:ext cx="254100" cy="3555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3" name="Google Shape;453;p37"/>
            <p:cNvCxnSpPr/>
            <p:nvPr/>
          </p:nvCxnSpPr>
          <p:spPr>
            <a:xfrm flipH="1" rot="10800000">
              <a:off x="2163225" y="2129475"/>
              <a:ext cx="304800" cy="698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4" name="Google Shape;454;p37"/>
            <p:cNvCxnSpPr/>
            <p:nvPr/>
          </p:nvCxnSpPr>
          <p:spPr>
            <a:xfrm flipH="1" rot="10800000">
              <a:off x="2087025" y="2116775"/>
              <a:ext cx="406500" cy="1079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5" name="Google Shape;455;p37"/>
            <p:cNvCxnSpPr/>
            <p:nvPr/>
          </p:nvCxnSpPr>
          <p:spPr>
            <a:xfrm>
              <a:off x="2201325" y="2459575"/>
              <a:ext cx="317400" cy="368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6" name="Google Shape;456;p37"/>
            <p:cNvCxnSpPr/>
            <p:nvPr/>
          </p:nvCxnSpPr>
          <p:spPr>
            <a:xfrm>
              <a:off x="2201325" y="2472275"/>
              <a:ext cx="342900" cy="7113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7" name="Google Shape;457;p37"/>
            <p:cNvCxnSpPr/>
            <p:nvPr/>
          </p:nvCxnSpPr>
          <p:spPr>
            <a:xfrm>
              <a:off x="2175925" y="2827875"/>
              <a:ext cx="292200" cy="3810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8" name="Google Shape;458;p37"/>
            <p:cNvCxnSpPr/>
            <p:nvPr/>
          </p:nvCxnSpPr>
          <p:spPr>
            <a:xfrm flipH="1" rot="10800000">
              <a:off x="2188625" y="2485075"/>
              <a:ext cx="266700" cy="3555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9" name="Google Shape;459;p37"/>
            <p:cNvCxnSpPr/>
            <p:nvPr/>
          </p:nvCxnSpPr>
          <p:spPr>
            <a:xfrm flipH="1" rot="10800000">
              <a:off x="2137825" y="2497575"/>
              <a:ext cx="381000" cy="7113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0" name="Google Shape;460;p37"/>
            <p:cNvCxnSpPr/>
            <p:nvPr/>
          </p:nvCxnSpPr>
          <p:spPr>
            <a:xfrm flipH="1" rot="10800000">
              <a:off x="2163225" y="2878775"/>
              <a:ext cx="368400" cy="317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1" name="Google Shape;461;p37"/>
          <p:cNvGrpSpPr/>
          <p:nvPr/>
        </p:nvGrpSpPr>
        <p:grpSpPr>
          <a:xfrm>
            <a:off x="2874825" y="2595500"/>
            <a:ext cx="825500" cy="1117600"/>
            <a:chOff x="2925225" y="2091275"/>
            <a:chExt cx="825500" cy="1117600"/>
          </a:xfrm>
        </p:grpSpPr>
        <p:cxnSp>
          <p:nvCxnSpPr>
            <p:cNvPr id="462" name="Google Shape;462;p37"/>
            <p:cNvCxnSpPr/>
            <p:nvPr/>
          </p:nvCxnSpPr>
          <p:spPr>
            <a:xfrm flipH="1" rot="10800000">
              <a:off x="3106466" y="2116775"/>
              <a:ext cx="453300" cy="3555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3" name="Google Shape;463;p37"/>
            <p:cNvCxnSpPr/>
            <p:nvPr/>
          </p:nvCxnSpPr>
          <p:spPr>
            <a:xfrm flipH="1" rot="10800000">
              <a:off x="3061156" y="2129475"/>
              <a:ext cx="543900" cy="698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4" name="Google Shape;464;p37"/>
            <p:cNvCxnSpPr/>
            <p:nvPr/>
          </p:nvCxnSpPr>
          <p:spPr>
            <a:xfrm flipH="1" rot="10800000">
              <a:off x="2925225" y="2116775"/>
              <a:ext cx="725100" cy="1079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5" name="Google Shape;465;p37"/>
            <p:cNvCxnSpPr/>
            <p:nvPr/>
          </p:nvCxnSpPr>
          <p:spPr>
            <a:xfrm>
              <a:off x="3129121" y="2459575"/>
              <a:ext cx="566400" cy="368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6" name="Google Shape;466;p37"/>
            <p:cNvCxnSpPr/>
            <p:nvPr/>
          </p:nvCxnSpPr>
          <p:spPr>
            <a:xfrm>
              <a:off x="3129121" y="2472275"/>
              <a:ext cx="611700" cy="7113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7" name="Google Shape;467;p37"/>
            <p:cNvCxnSpPr/>
            <p:nvPr/>
          </p:nvCxnSpPr>
          <p:spPr>
            <a:xfrm>
              <a:off x="3083811" y="2827875"/>
              <a:ext cx="521400" cy="3810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8" name="Google Shape;468;p37"/>
            <p:cNvCxnSpPr/>
            <p:nvPr/>
          </p:nvCxnSpPr>
          <p:spPr>
            <a:xfrm flipH="1" rot="10800000">
              <a:off x="3106466" y="2485075"/>
              <a:ext cx="475800" cy="3555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9" name="Google Shape;469;p37"/>
            <p:cNvCxnSpPr/>
            <p:nvPr/>
          </p:nvCxnSpPr>
          <p:spPr>
            <a:xfrm flipH="1" rot="10800000">
              <a:off x="3015846" y="2497575"/>
              <a:ext cx="679500" cy="7113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0" name="Google Shape;470;p37"/>
            <p:cNvCxnSpPr/>
            <p:nvPr/>
          </p:nvCxnSpPr>
          <p:spPr>
            <a:xfrm flipH="1" rot="10800000">
              <a:off x="3061156" y="2878775"/>
              <a:ext cx="657300" cy="317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1" name="Google Shape;471;p37"/>
            <p:cNvCxnSpPr/>
            <p:nvPr/>
          </p:nvCxnSpPr>
          <p:spPr>
            <a:xfrm>
              <a:off x="3141125" y="2103975"/>
              <a:ext cx="469800" cy="3429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2" name="Google Shape;472;p37"/>
            <p:cNvCxnSpPr/>
            <p:nvPr/>
          </p:nvCxnSpPr>
          <p:spPr>
            <a:xfrm>
              <a:off x="3141125" y="2103975"/>
              <a:ext cx="609600" cy="6984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3" name="Google Shape;473;p37"/>
            <p:cNvCxnSpPr/>
            <p:nvPr/>
          </p:nvCxnSpPr>
          <p:spPr>
            <a:xfrm>
              <a:off x="3153825" y="2091275"/>
              <a:ext cx="304800" cy="10923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474" name="Google Shape;474;p37"/>
          <p:cNvCxnSpPr/>
          <p:nvPr/>
        </p:nvCxnSpPr>
        <p:spPr>
          <a:xfrm>
            <a:off x="1983043" y="2303000"/>
            <a:ext cx="0" cy="163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37"/>
          <p:cNvCxnSpPr/>
          <p:nvPr/>
        </p:nvCxnSpPr>
        <p:spPr>
          <a:xfrm>
            <a:off x="2767721" y="2303000"/>
            <a:ext cx="0" cy="163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6" name="Google Shape;476;p37"/>
          <p:cNvSpPr txBox="1"/>
          <p:nvPr/>
        </p:nvSpPr>
        <p:spPr>
          <a:xfrm>
            <a:off x="1345329" y="2044347"/>
            <a:ext cx="105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7"/>
          <p:cNvSpPr txBox="1"/>
          <p:nvPr/>
        </p:nvSpPr>
        <p:spPr>
          <a:xfrm>
            <a:off x="1996600" y="2152761"/>
            <a:ext cx="92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7"/>
          <p:cNvSpPr txBox="1"/>
          <p:nvPr/>
        </p:nvSpPr>
        <p:spPr>
          <a:xfrm>
            <a:off x="2842150" y="2152761"/>
            <a:ext cx="92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9" name="Google Shape;479;p37"/>
          <p:cNvCxnSpPr>
            <a:stCxn id="432" idx="5"/>
          </p:cNvCxnSpPr>
          <p:nvPr/>
        </p:nvCxnSpPr>
        <p:spPr>
          <a:xfrm>
            <a:off x="984813" y="1525079"/>
            <a:ext cx="439500" cy="109740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0" name="Google Shape;480;p37"/>
          <p:cNvCxnSpPr/>
          <p:nvPr/>
        </p:nvCxnSpPr>
        <p:spPr>
          <a:xfrm flipH="1" rot="10800000">
            <a:off x="7191450" y="1715402"/>
            <a:ext cx="112200" cy="765600"/>
          </a:xfrm>
          <a:prstGeom prst="straightConnector1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1" name="Google Shape;481;p37"/>
          <p:cNvCxnSpPr/>
          <p:nvPr/>
        </p:nvCxnSpPr>
        <p:spPr>
          <a:xfrm flipH="1" rot="10800000">
            <a:off x="7612925" y="1419300"/>
            <a:ext cx="270600" cy="1061700"/>
          </a:xfrm>
          <a:prstGeom prst="straightConnector1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 Correctness</a:t>
            </a:r>
            <a:endParaRPr/>
          </a:p>
        </p:txBody>
      </p:sp>
      <p:sp>
        <p:nvSpPr>
          <p:cNvPr id="487" name="Google Shape;487;p38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38"/>
          <p:cNvSpPr/>
          <p:nvPr/>
        </p:nvSpPr>
        <p:spPr>
          <a:xfrm>
            <a:off x="827250" y="1162425"/>
            <a:ext cx="7329900" cy="94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300000" dist="123825">
              <a:srgbClr val="000000">
                <a:alpha val="7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Theorem 1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i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TRAIL </a:t>
            </a:r>
            <a:r>
              <a:rPr i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solves the Coin Transmission Problem with at most F Byzantine shards and at most f individual Byzantine faults in each correct shard.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8"/>
          <p:cNvSpPr txBox="1"/>
          <p:nvPr/>
        </p:nvSpPr>
        <p:spPr>
          <a:xfrm>
            <a:off x="458550" y="2664525"/>
            <a:ext cx="80673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consensus ensures ownership continuity: two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same coin are linearized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consensus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broadcasts are equivalent to regular PBFT messages ⇒ it emulates PBFT and confirms transactions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9"/>
          <p:cNvSpPr txBox="1"/>
          <p:nvPr>
            <p:ph type="title"/>
          </p:nvPr>
        </p:nvSpPr>
        <p:spPr>
          <a:xfrm>
            <a:off x="457201" y="312847"/>
            <a:ext cx="7391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496" name="Google Shape;496;p39"/>
          <p:cNvSpPr txBox="1"/>
          <p:nvPr>
            <p:ph idx="1" type="body"/>
          </p:nvPr>
        </p:nvSpPr>
        <p:spPr>
          <a:xfrm>
            <a:off x="1657600" y="1785800"/>
            <a:ext cx="3374700" cy="2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99"/>
              </a:solidFill>
            </a:endParaRPr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problem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TRAIL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highlight>
                  <a:srgbClr val="CCCCFF"/>
                </a:highlight>
              </a:rPr>
              <a:t>performance evaluation</a:t>
            </a:r>
            <a:endParaRPr>
              <a:highlight>
                <a:srgbClr val="CCCCFF"/>
              </a:highlight>
            </a:endParaRPr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extensions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99"/>
              </a:solidFill>
            </a:endParaRPr>
          </a:p>
        </p:txBody>
      </p:sp>
      <p:sp>
        <p:nvSpPr>
          <p:cNvPr id="497" name="Google Shape;497;p39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8" name="Google Shape;4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000" y="1936800"/>
            <a:ext cx="2309550" cy="135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0"/>
          <p:cNvSpPr txBox="1"/>
          <p:nvPr>
            <p:ph idx="1" type="body"/>
          </p:nvPr>
        </p:nvSpPr>
        <p:spPr>
          <a:xfrm>
            <a:off x="463600" y="1248875"/>
            <a:ext cx="7830900" cy="379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internal transaction optimization:</a:t>
            </a:r>
            <a:r>
              <a:rPr lang="en"/>
              <a:t> 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internal</a:t>
            </a:r>
            <a:r>
              <a:rPr lang="en">
                <a:solidFill>
                  <a:srgbClr val="000099"/>
                </a:solidFill>
              </a:rPr>
              <a:t> transaction</a:t>
            </a:r>
            <a:r>
              <a:rPr lang="en"/>
              <a:t>: transaction between wallets in the </a:t>
            </a:r>
            <a:br>
              <a:rPr lang="en"/>
            </a:br>
            <a:r>
              <a:rPr lang="en"/>
              <a:t>same shard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internal transactions are not recorded in the trail to reduce overhead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failed shard </a:t>
            </a:r>
            <a:r>
              <a:rPr lang="en">
                <a:solidFill>
                  <a:srgbClr val="000099"/>
                </a:solidFill>
              </a:rPr>
              <a:t>recovery</a:t>
            </a:r>
            <a:r>
              <a:rPr lang="en"/>
              <a:t>: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failed shard detected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wallets are moved out of the failed shard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internal transactions from the failed shard are rolled back to the last known external transaction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clients re-submit rolled-back transactions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99"/>
              </a:solidFill>
            </a:endParaRPr>
          </a:p>
        </p:txBody>
      </p:sp>
      <p:sp>
        <p:nvSpPr>
          <p:cNvPr id="504" name="Google Shape;504;p40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5" name="Google Shape;5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3300" y="979475"/>
            <a:ext cx="1973599" cy="1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0"/>
          <p:cNvSpPr txBox="1"/>
          <p:nvPr>
            <p:ph type="title"/>
          </p:nvPr>
        </p:nvSpPr>
        <p:spPr>
          <a:xfrm>
            <a:off x="794900" y="41725"/>
            <a:ext cx="66645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Optimizing Performance &amp; Failed Shard Recovery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1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and Experiments</a:t>
            </a:r>
            <a:endParaRPr/>
          </a:p>
        </p:txBody>
      </p:sp>
      <p:sp>
        <p:nvSpPr>
          <p:cNvPr id="512" name="Google Shape;512;p41"/>
          <p:cNvSpPr txBox="1"/>
          <p:nvPr>
            <p:ph idx="1" type="body"/>
          </p:nvPr>
        </p:nvSpPr>
        <p:spPr>
          <a:xfrm>
            <a:off x="709975" y="897375"/>
            <a:ext cx="8069700" cy="405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30187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used abstract simulator QUANTAS [13]</a:t>
            </a:r>
            <a:endParaRPr/>
          </a:p>
          <a:p>
            <a:pPr indent="-22256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▪"/>
            </a:pPr>
            <a:r>
              <a:rPr lang="en"/>
              <a:t>computation is </a:t>
            </a:r>
            <a:r>
              <a:rPr lang="en"/>
              <a:t>represented as a sequence of rounds</a:t>
            </a:r>
            <a:endParaRPr/>
          </a:p>
          <a:p>
            <a:pPr indent="-22256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▪"/>
            </a:pPr>
            <a:r>
              <a:rPr lang="en"/>
              <a:t>in each round,  each peer:</a:t>
            </a:r>
            <a:endParaRPr/>
          </a:p>
          <a:p>
            <a:pPr indent="-198119" lvl="2" marL="1028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−"/>
            </a:pPr>
            <a:r>
              <a:rPr lang="en"/>
              <a:t>receives messages</a:t>
            </a:r>
            <a:endParaRPr/>
          </a:p>
          <a:p>
            <a:pPr indent="-198119" lvl="2" marL="1028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−"/>
            </a:pPr>
            <a:r>
              <a:rPr lang="en"/>
              <a:t>preforms local computation</a:t>
            </a:r>
            <a:endParaRPr/>
          </a:p>
          <a:p>
            <a:pPr indent="-198119" lvl="2" marL="1028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−"/>
            </a:pPr>
            <a:r>
              <a:rPr lang="en"/>
              <a:t>t</a:t>
            </a:r>
            <a:r>
              <a:rPr lang="en"/>
              <a:t>ransmit messages</a:t>
            </a:r>
            <a:endParaRPr/>
          </a:p>
          <a:p>
            <a:pPr indent="-22256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▪"/>
            </a:pPr>
            <a:r>
              <a:rPr lang="en"/>
              <a:t>channels are FIFO and reliable</a:t>
            </a:r>
            <a:endParaRPr/>
          </a:p>
          <a:p>
            <a:pPr indent="-230187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1 transaction per round, 25% are cross-shard</a:t>
            </a:r>
            <a:endParaRPr/>
          </a:p>
          <a:p>
            <a:pPr indent="-230187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15 tests per data point, 500 round computation</a:t>
            </a:r>
            <a:endParaRPr/>
          </a:p>
          <a:p>
            <a:pPr indent="-230187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network: 50 shards, 22 peers per shard, trail length 7 shards</a:t>
            </a:r>
            <a:endParaRPr/>
          </a:p>
          <a:p>
            <a:pPr indent="-230187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"/>
              <a:t>2 faulty shards </a:t>
            </a:r>
            <a:endParaRPr/>
          </a:p>
          <a:p>
            <a:pPr indent="-23018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Font typeface="Noto Sans Symbols"/>
              <a:buChar char="▪"/>
            </a:pPr>
            <a:r>
              <a:rPr lang="en"/>
              <a:t>behave correctly until round 100</a:t>
            </a:r>
            <a:endParaRPr/>
          </a:p>
          <a:p>
            <a:pPr indent="-23018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Font typeface="Noto Sans Symbols"/>
              <a:buChar char="▪"/>
            </a:pPr>
            <a:r>
              <a:rPr lang="en">
                <a:solidFill>
                  <a:srgbClr val="000099"/>
                </a:solidFill>
              </a:rPr>
              <a:t>malicious transactions</a:t>
            </a:r>
            <a:r>
              <a:rPr lang="en"/>
              <a:t>: </a:t>
            </a:r>
            <a:r>
              <a:rPr lang="en"/>
              <a:t> try to move spent </a:t>
            </a:r>
            <a:r>
              <a:rPr lang="en"/>
              <a:t>coin (</a:t>
            </a:r>
            <a:r>
              <a:rPr lang="en"/>
              <a:t>double spend attacks), </a:t>
            </a:r>
            <a:r>
              <a:rPr lang="en">
                <a:solidFill>
                  <a:srgbClr val="000099"/>
                </a:solidFill>
              </a:rPr>
              <a:t>honest</a:t>
            </a:r>
            <a:r>
              <a:rPr lang="en"/>
              <a:t> otherwise</a:t>
            </a:r>
            <a:endParaRPr/>
          </a:p>
          <a:p>
            <a:pPr indent="-23018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Font typeface="Noto Sans Symbols"/>
              <a:buChar char="▪"/>
            </a:pPr>
            <a:r>
              <a:rPr lang="en"/>
              <a:t>measure </a:t>
            </a:r>
            <a:r>
              <a:rPr lang="en">
                <a:solidFill>
                  <a:srgbClr val="000099"/>
                </a:solidFill>
              </a:rPr>
              <a:t>throughput</a:t>
            </a:r>
            <a:r>
              <a:rPr lang="en"/>
              <a:t> - number confirmed transactions</a:t>
            </a:r>
            <a:endParaRPr/>
          </a:p>
        </p:txBody>
      </p:sp>
      <p:sp>
        <p:nvSpPr>
          <p:cNvPr id="513" name="Google Shape;513;p41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4" name="Google Shape;51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125" y="1142750"/>
            <a:ext cx="2371100" cy="166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25" y="914375"/>
            <a:ext cx="4175475" cy="29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2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Experiments: </a:t>
            </a:r>
            <a:r>
              <a:rPr lang="en"/>
              <a:t>Cross-Shard Validation</a:t>
            </a:r>
            <a:endParaRPr/>
          </a:p>
        </p:txBody>
      </p:sp>
      <p:sp>
        <p:nvSpPr>
          <p:cNvPr id="521" name="Google Shape;521;p42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2" name="Google Shape;5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800" y="914400"/>
            <a:ext cx="4175475" cy="2908937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2"/>
          <p:cNvSpPr txBox="1"/>
          <p:nvPr>
            <p:ph idx="1" type="body"/>
          </p:nvPr>
        </p:nvSpPr>
        <p:spPr>
          <a:xfrm>
            <a:off x="4895100" y="3830750"/>
            <a:ext cx="3815100" cy="5748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only honest transactions confirmed</a:t>
            </a:r>
            <a:endParaRPr sz="1400"/>
          </a:p>
        </p:txBody>
      </p:sp>
      <p:sp>
        <p:nvSpPr>
          <p:cNvPr id="524" name="Google Shape;524;p42"/>
          <p:cNvSpPr txBox="1"/>
          <p:nvPr/>
        </p:nvSpPr>
        <p:spPr>
          <a:xfrm>
            <a:off x="401050" y="3830750"/>
            <a:ext cx="42327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 transactions confirmed, malicious or not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42"/>
          <p:cNvSpPr txBox="1"/>
          <p:nvPr/>
        </p:nvSpPr>
        <p:spPr>
          <a:xfrm>
            <a:off x="1767050" y="834900"/>
            <a:ext cx="1606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no TRAIL</a:t>
            </a:r>
            <a:endParaRPr sz="15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42"/>
          <p:cNvSpPr txBox="1"/>
          <p:nvPr/>
        </p:nvSpPr>
        <p:spPr>
          <a:xfrm>
            <a:off x="5790325" y="834900"/>
            <a:ext cx="19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TRAIL</a:t>
            </a:r>
            <a:endParaRPr sz="15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42"/>
          <p:cNvSpPr txBox="1"/>
          <p:nvPr/>
        </p:nvSpPr>
        <p:spPr>
          <a:xfrm>
            <a:off x="2557200" y="2419350"/>
            <a:ext cx="193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consensus delay</a:t>
            </a:r>
            <a:endParaRPr sz="12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8" name="Google Shape;528;p42"/>
          <p:cNvCxnSpPr/>
          <p:nvPr/>
        </p:nvCxnSpPr>
        <p:spPr>
          <a:xfrm flipH="1">
            <a:off x="2665200" y="2750525"/>
            <a:ext cx="414000" cy="58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9" name="Google Shape;529;p42"/>
          <p:cNvSpPr txBox="1"/>
          <p:nvPr/>
        </p:nvSpPr>
        <p:spPr>
          <a:xfrm>
            <a:off x="1478875" y="4367075"/>
            <a:ext cx="6437400" cy="4002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 efficiently rejects malicious and confirms honest transactions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2"/>
          <p:cNvSpPr txBox="1"/>
          <p:nvPr/>
        </p:nvSpPr>
        <p:spPr>
          <a:xfrm>
            <a:off x="6748200" y="2419350"/>
            <a:ext cx="193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consensus delay</a:t>
            </a:r>
            <a:endParaRPr sz="12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1" name="Google Shape;531;p42"/>
          <p:cNvCxnSpPr/>
          <p:nvPr/>
        </p:nvCxnSpPr>
        <p:spPr>
          <a:xfrm flipH="1">
            <a:off x="6856200" y="2750525"/>
            <a:ext cx="414000" cy="58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4400"/>
            <a:ext cx="5151125" cy="35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3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Failed Shard Recovery Procedure</a:t>
            </a:r>
            <a:endParaRPr/>
          </a:p>
        </p:txBody>
      </p:sp>
      <p:sp>
        <p:nvSpPr>
          <p:cNvPr id="538" name="Google Shape;538;p43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p43"/>
          <p:cNvSpPr txBox="1"/>
          <p:nvPr>
            <p:ph idx="1" type="body"/>
          </p:nvPr>
        </p:nvSpPr>
        <p:spPr>
          <a:xfrm>
            <a:off x="5151125" y="1693950"/>
            <a:ext cx="3292800" cy="95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assume instant detection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TRAIL initiates recovery</a:t>
            </a:r>
            <a:endParaRPr/>
          </a:p>
        </p:txBody>
      </p:sp>
      <p:sp>
        <p:nvSpPr>
          <p:cNvPr id="540" name="Google Shape;540;p43"/>
          <p:cNvSpPr txBox="1"/>
          <p:nvPr>
            <p:ph idx="1" type="body"/>
          </p:nvPr>
        </p:nvSpPr>
        <p:spPr>
          <a:xfrm>
            <a:off x="5151125" y="3087525"/>
            <a:ext cx="3292800" cy="7062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TRAIL efficiently handles recovery with limited increased overhead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3"/>
          <p:cNvSpPr txBox="1"/>
          <p:nvPr/>
        </p:nvSpPr>
        <p:spPr>
          <a:xfrm>
            <a:off x="2862000" y="2879725"/>
            <a:ext cx="193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hard failure</a:t>
            </a:r>
            <a:endParaRPr sz="12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2" name="Google Shape;542;p43"/>
          <p:cNvCxnSpPr/>
          <p:nvPr/>
        </p:nvCxnSpPr>
        <p:spPr>
          <a:xfrm>
            <a:off x="3113750" y="3189175"/>
            <a:ext cx="283800" cy="4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peer-to-peer (overlay) network </a:t>
            </a:r>
            <a:r>
              <a:rPr i="1" lang="en"/>
              <a:t>–</a:t>
            </a:r>
            <a:r>
              <a:rPr lang="en">
                <a:solidFill>
                  <a:srgbClr val="000099"/>
                </a:solidFill>
              </a:rPr>
              <a:t> </a:t>
            </a:r>
            <a:r>
              <a:rPr lang="en"/>
              <a:t>collection of computers (peers) joined</a:t>
            </a:r>
            <a:br>
              <a:rPr lang="en"/>
            </a:br>
            <a:r>
              <a:rPr lang="en"/>
              <a:t>to perform a task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peer gets connection to another peer by learning its identity, </a:t>
            </a:r>
            <a:br>
              <a:rPr lang="en"/>
            </a:br>
            <a:r>
              <a:rPr lang="en"/>
              <a:t>message transmission is performed by underlay network: </a:t>
            </a:r>
            <a:br>
              <a:rPr lang="en"/>
            </a:br>
            <a:r>
              <a:rPr lang="en"/>
              <a:t>topology may change with computation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decentralized, no single point of failure,  peers may join and leave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multiple applications: file sharing, data storage, </a:t>
            </a:r>
            <a:br>
              <a:rPr lang="en"/>
            </a:br>
            <a:r>
              <a:rPr lang="en"/>
              <a:t>distributed computation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blockchain</a:t>
            </a:r>
            <a:r>
              <a:rPr i="1" lang="en"/>
              <a:t> – </a:t>
            </a:r>
            <a:r>
              <a:rPr lang="en"/>
              <a:t>distributed ledger of linked transactions/blocks maintained by a peer-to-peer network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able to securely record transactions without central authority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security is ensured by majority of honest peers</a:t>
            </a:r>
            <a:endParaRPr/>
          </a:p>
          <a:p>
            <a:pPr indent="-316706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peers agree on which blocks to add to blockchain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cryptocurrency blockchain</a:t>
            </a:r>
            <a:r>
              <a:rPr lang="en"/>
              <a:t> - ledger contains financial transactions appended block by block</a:t>
            </a:r>
            <a:endParaRPr/>
          </a:p>
        </p:txBody>
      </p:sp>
      <p:sp>
        <p:nvSpPr>
          <p:cNvPr id="149" name="Google Shape;149;p26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Peer-to-Peer Networks and Blockchain</a:t>
            </a:r>
            <a:endParaRPr/>
          </a:p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725" y="1369225"/>
            <a:ext cx="1899825" cy="16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4000"/>
            <a:ext cx="5190450" cy="361604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Containment</a:t>
            </a:r>
            <a:endParaRPr/>
          </a:p>
        </p:txBody>
      </p:sp>
      <p:sp>
        <p:nvSpPr>
          <p:cNvPr id="549" name="Google Shape;549;p44"/>
          <p:cNvSpPr txBox="1"/>
          <p:nvPr>
            <p:ph idx="1" type="body"/>
          </p:nvPr>
        </p:nvSpPr>
        <p:spPr>
          <a:xfrm>
            <a:off x="5190450" y="1307950"/>
            <a:ext cx="3251400" cy="108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compromised</a:t>
            </a:r>
            <a:r>
              <a:rPr lang="en">
                <a:solidFill>
                  <a:srgbClr val="000099"/>
                </a:solidFill>
              </a:rPr>
              <a:t> walle</a:t>
            </a:r>
            <a:r>
              <a:rPr lang="en"/>
              <a:t>t: in a </a:t>
            </a:r>
            <a:r>
              <a:rPr lang="en"/>
              <a:t>failed</a:t>
            </a:r>
            <a:r>
              <a:rPr lang="en"/>
              <a:t> shard or receives a transaction from compromised wallet</a:t>
            </a:r>
            <a:endParaRPr/>
          </a:p>
        </p:txBody>
      </p:sp>
      <p:sp>
        <p:nvSpPr>
          <p:cNvPr id="550" name="Google Shape;550;p44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1" name="Google Shape;551;p44"/>
          <p:cNvSpPr txBox="1"/>
          <p:nvPr/>
        </p:nvSpPr>
        <p:spPr>
          <a:xfrm>
            <a:off x="5190450" y="2687550"/>
            <a:ext cx="3382200" cy="16392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TRAIL: 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compromised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wallets spread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TRAIL:  only the wallets in the failed shards are compromised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TRAIL and the recovery procedure: all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compromised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wallets are quickly repaired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5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 at Scale</a:t>
            </a:r>
            <a:endParaRPr/>
          </a:p>
        </p:txBody>
      </p:sp>
      <p:sp>
        <p:nvSpPr>
          <p:cNvPr id="557" name="Google Shape;557;p45"/>
          <p:cNvSpPr txBox="1"/>
          <p:nvPr>
            <p:ph idx="1" type="body"/>
          </p:nvPr>
        </p:nvSpPr>
        <p:spPr>
          <a:xfrm>
            <a:off x="4931275" y="1369225"/>
            <a:ext cx="3584100" cy="147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up to 148 shards and 13 peers per shard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5 simulations of 200 rounds per data point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plotted TRAIL’s performance for three fault tolerance levels: F = 0, 1, and 2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no cross-shard validation for F = 0</a:t>
            </a:r>
            <a:endParaRPr/>
          </a:p>
        </p:txBody>
      </p:sp>
      <p:sp>
        <p:nvSpPr>
          <p:cNvPr id="558" name="Google Shape;558;p45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4400"/>
            <a:ext cx="4931275" cy="369845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5"/>
          <p:cNvSpPr txBox="1"/>
          <p:nvPr>
            <p:ph idx="1" type="body"/>
          </p:nvPr>
        </p:nvSpPr>
        <p:spPr>
          <a:xfrm>
            <a:off x="4931275" y="3121825"/>
            <a:ext cx="3584100" cy="12558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TRAIL's performance scales well as network size increases</a:t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higher fault tolerance levels (F) introduce more overhead, resulting in lower transaction rates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6"/>
          <p:cNvSpPr txBox="1"/>
          <p:nvPr>
            <p:ph type="title"/>
          </p:nvPr>
        </p:nvSpPr>
        <p:spPr>
          <a:xfrm>
            <a:off x="457201" y="312847"/>
            <a:ext cx="7391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567" name="Google Shape;567;p46"/>
          <p:cNvSpPr txBox="1"/>
          <p:nvPr>
            <p:ph idx="1" type="body"/>
          </p:nvPr>
        </p:nvSpPr>
        <p:spPr>
          <a:xfrm>
            <a:off x="1657600" y="1785800"/>
            <a:ext cx="3374700" cy="2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99"/>
              </a:solidFill>
            </a:endParaRPr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problem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TRAIL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performance evaluation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highlight>
                  <a:srgbClr val="CCCCFF"/>
                </a:highlight>
              </a:rPr>
              <a:t>extensions</a:t>
            </a:r>
            <a:endParaRPr>
              <a:highlight>
                <a:srgbClr val="CCCCFF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99"/>
              </a:solidFill>
            </a:endParaRPr>
          </a:p>
        </p:txBody>
      </p:sp>
      <p:sp>
        <p:nvSpPr>
          <p:cNvPr id="568" name="Google Shape;568;p46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9" name="Google Shape;5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000" y="1936800"/>
            <a:ext cx="2309550" cy="135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7"/>
          <p:cNvSpPr txBox="1"/>
          <p:nvPr>
            <p:ph type="title"/>
          </p:nvPr>
        </p:nvSpPr>
        <p:spPr>
          <a:xfrm>
            <a:off x="1023500" y="41725"/>
            <a:ext cx="62280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TRAIL Practical</a:t>
            </a:r>
            <a:endParaRPr/>
          </a:p>
        </p:txBody>
      </p:sp>
      <p:sp>
        <p:nvSpPr>
          <p:cNvPr id="575" name="Google Shape;575;p47"/>
          <p:cNvSpPr txBox="1"/>
          <p:nvPr>
            <p:ph idx="1" type="body"/>
          </p:nvPr>
        </p:nvSpPr>
        <p:spPr>
          <a:xfrm>
            <a:off x="344150" y="1166125"/>
            <a:ext cx="8614200" cy="387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parallel transaction handling</a:t>
            </a:r>
            <a:r>
              <a:rPr lang="en"/>
              <a:t>: same source shard may run multiple </a:t>
            </a:r>
            <a:br>
              <a:rPr lang="en"/>
            </a:br>
            <a:r>
              <a:rPr lang="en"/>
              <a:t>transactions on separate coins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coin processing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splitting:</a:t>
            </a:r>
            <a:r>
              <a:rPr lang="en"/>
              <a:t> mark coin as splitting, trails for coin parts diverge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merging:</a:t>
            </a:r>
            <a:r>
              <a:rPr lang="en"/>
              <a:t> mark coins as merging, process transactions jointly until</a:t>
            </a:r>
            <a:br>
              <a:rPr lang="en"/>
            </a:br>
            <a:r>
              <a:rPr lang="en"/>
              <a:t>trails converge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minting:</a:t>
            </a:r>
            <a:r>
              <a:rPr lang="en"/>
              <a:t> randomly select trail and have shards run global consensus to mint a coin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wallet optimization:</a:t>
            </a:r>
            <a:r>
              <a:rPr lang="en"/>
              <a:t> wallets which transact often are moved to the same shard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shard maintenance:</a:t>
            </a:r>
            <a:r>
              <a:rPr lang="en"/>
              <a:t> shards may grow and shrink as nodes join and leave the network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fault tolerance modulation:</a:t>
            </a:r>
            <a:r>
              <a:rPr lang="en"/>
              <a:t> some shards/trails may be bigger to accommodate stricter Byzantine tolerance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consensus algorithm adaptability and enhancement: </a:t>
            </a:r>
            <a:endParaRPr>
              <a:solidFill>
                <a:srgbClr val="000099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00"/>
              <a:buChar char="•"/>
            </a:pPr>
            <a:r>
              <a:rPr lang="en"/>
              <a:t>TRAIL is not depended on PBFT specifics ⇒</a:t>
            </a:r>
            <a:r>
              <a:rPr lang="en">
                <a:solidFill>
                  <a:srgbClr val="000099"/>
                </a:solidFill>
              </a:rPr>
              <a:t> </a:t>
            </a:r>
            <a:r>
              <a:rPr lang="en"/>
              <a:t>can be replaced by a different consensus algorithm, for internal consensus, or for different trails</a:t>
            </a:r>
            <a:endParaRPr>
              <a:solidFill>
                <a:srgbClr val="00009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7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7" name="Google Shape;57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3300" y="979475"/>
            <a:ext cx="1973599" cy="116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8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</a:t>
            </a:r>
            <a:endParaRPr/>
          </a:p>
        </p:txBody>
      </p:sp>
      <p:sp>
        <p:nvSpPr>
          <p:cNvPr id="583" name="Google Shape;583;p48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4" name="Google Shape;584;p48"/>
          <p:cNvSpPr txBox="1"/>
          <p:nvPr/>
        </p:nvSpPr>
        <p:spPr>
          <a:xfrm>
            <a:off x="1178575" y="1121800"/>
            <a:ext cx="6175800" cy="1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represented TRAIL: an algorithm that addresses Byzantine shard failure protection in cryptocurrency blockchains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developed into standalone system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as a component to fortify existing systems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enhanced into more challenge conditions: partitioning, dynamic networks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550" y="3353400"/>
            <a:ext cx="2401800" cy="14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9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Transactions</a:t>
            </a:r>
            <a:endParaRPr/>
          </a:p>
        </p:txBody>
      </p:sp>
      <p:sp>
        <p:nvSpPr>
          <p:cNvPr id="591" name="Google Shape;591;p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internal transaction</a:t>
            </a:r>
            <a:r>
              <a:rPr lang="en"/>
              <a:t>:</a:t>
            </a:r>
            <a:endParaRPr/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occurs within a single shard: currency is moved between wallets in the same shard.</a:t>
            </a:r>
            <a:endParaRPr/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simpler verification: consensus is reached using the existing mechanisms within the shard.</a:t>
            </a:r>
            <a:endParaRPr/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efficient execution: no need for inter-shard communication or additional coordination.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cross-shard transaction</a:t>
            </a:r>
            <a:r>
              <a:rPr lang="en"/>
              <a:t>: 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a transaction which moves currency from a wallet in one shard to a different wallet in a different shard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typically handled by breaking the transaction into two, one to move the currency into the other shard and one to move the currency to a different wallet in the same shard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verifying if the first transaction is valid has been previously done using centralization, locking,  or signature based methods</a:t>
            </a:r>
            <a:endParaRPr/>
          </a:p>
        </p:txBody>
      </p:sp>
      <p:sp>
        <p:nvSpPr>
          <p:cNvPr id="592" name="Google Shape;592;p49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4400"/>
            <a:ext cx="5538826" cy="38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50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99" name="Google Shape;599;p50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50"/>
          <p:cNvSpPr txBox="1"/>
          <p:nvPr>
            <p:ph idx="1" type="body"/>
          </p:nvPr>
        </p:nvSpPr>
        <p:spPr>
          <a:xfrm>
            <a:off x="5236450" y="1369225"/>
            <a:ext cx="32790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Not in paper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4400"/>
            <a:ext cx="5538826" cy="38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1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607" name="Google Shape;607;p51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51"/>
          <p:cNvSpPr txBox="1"/>
          <p:nvPr>
            <p:ph idx="1" type="body"/>
          </p:nvPr>
        </p:nvSpPr>
        <p:spPr>
          <a:xfrm>
            <a:off x="5264050" y="1369225"/>
            <a:ext cx="3251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Not in paper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867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Shards and Faults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60075" y="1257525"/>
            <a:ext cx="7144200" cy="362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Sharding - </a:t>
            </a:r>
            <a:r>
              <a:rPr lang="en"/>
              <a:t>improves network scalability</a:t>
            </a:r>
            <a:r>
              <a:rPr lang="en">
                <a:solidFill>
                  <a:srgbClr val="000099"/>
                </a:solidFill>
              </a:rPr>
              <a:t>: </a:t>
            </a:r>
            <a:endParaRPr>
              <a:solidFill>
                <a:srgbClr val="000099"/>
              </a:solidFill>
            </a:endParaRPr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separate process s into </a:t>
            </a:r>
            <a:r>
              <a:rPr lang="en">
                <a:solidFill>
                  <a:srgbClr val="000099"/>
                </a:solidFill>
              </a:rPr>
              <a:t>shards</a:t>
            </a:r>
            <a:r>
              <a:rPr lang="en"/>
              <a:t> - consensus groups working in parallel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more shards - greater parallelism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Faults</a:t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 may fail, be malicious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Byzantine fault</a:t>
            </a:r>
            <a:r>
              <a:rPr lang="en"/>
              <a:t> - models arbitrary peer failure or malicious behavior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process behaves arbitrarily,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lang="en"/>
              <a:t>- number of faulty processes </a:t>
            </a:r>
            <a:endParaRPr/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(classic) binary Byzantine tolerant consensus [Lamport82] - all 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processes need to agree on a value despite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>
                <a:solidFill>
                  <a:srgbClr val="000099"/>
                </a:solidFill>
              </a:rPr>
              <a:t> </a:t>
            </a:r>
            <a:r>
              <a:rPr lang="en"/>
              <a:t>faults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875" y="1718325"/>
            <a:ext cx="1373575" cy="138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Tolerating Faults in Shards 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1188525" y="1143875"/>
            <a:ext cx="6292800" cy="276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Sharding scalability is limited by shard fault tolerance</a:t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sharded blockchains assume no shard failures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limites scalability:  shard must be large enough to never fail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hence fewer shards to work in parallel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Solution?</a:t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handle complete shard failure 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naïve</a:t>
            </a:r>
            <a:r>
              <a:rPr lang="en"/>
              <a:t> solution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involves grouping shards into static meta-shards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they may become performance bottleneck since have to confirm unrelated transactions</a:t>
            </a:r>
            <a:endParaRPr/>
          </a:p>
        </p:txBody>
      </p:sp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1020225" y="4034375"/>
            <a:ext cx="6461100" cy="489300"/>
          </a:xfrm>
          <a:prstGeom prst="rect">
            <a:avLst/>
          </a:prstGeom>
          <a:solidFill>
            <a:srgbClr val="CCCCFF"/>
          </a:solidFill>
          <a:ln cap="flat" cmpd="sng" w="9525">
            <a:solidFill>
              <a:srgbClr val="CC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How to handle shard failures efficiently?</a:t>
            </a:r>
            <a:endParaRPr sz="22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457201" y="312847"/>
            <a:ext cx="7391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1657600" y="1785800"/>
            <a:ext cx="3374700" cy="2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99"/>
              </a:solidFill>
            </a:endParaRPr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highlight>
                  <a:srgbClr val="CCCCFF"/>
                </a:highlight>
              </a:rPr>
              <a:t>problem</a:t>
            </a:r>
            <a:endParaRPr>
              <a:highlight>
                <a:srgbClr val="CCCCFF"/>
              </a:highlight>
            </a:endParaRPr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TRAIL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performance evaluation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extensions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99"/>
              </a:solidFill>
            </a:endParaRPr>
          </a:p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000" y="1936800"/>
            <a:ext cx="2309550" cy="135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Currency Transmission Problem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C</a:t>
            </a:r>
            <a:r>
              <a:rPr lang="en">
                <a:solidFill>
                  <a:srgbClr val="000099"/>
                </a:solidFill>
              </a:rPr>
              <a:t>urrency </a:t>
            </a:r>
            <a:r>
              <a:rPr lang="en">
                <a:solidFill>
                  <a:srgbClr val="000099"/>
                </a:solidFill>
              </a:rPr>
              <a:t>T</a:t>
            </a:r>
            <a:r>
              <a:rPr lang="en">
                <a:solidFill>
                  <a:srgbClr val="000099"/>
                </a:solidFill>
              </a:rPr>
              <a:t>ransmission Problem</a:t>
            </a:r>
            <a:r>
              <a:rPr lang="en"/>
              <a:t>: </a:t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ownership continuity</a:t>
            </a:r>
            <a:r>
              <a:rPr lang="en"/>
              <a:t> – for any pair of sequential transactions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-25000" lang="en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/>
              <a:t> and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-25000" lang="en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/>
              <a:t>, the target of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-25000" lang="en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/>
              <a:t> is the source of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-25000" lang="en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request satisfaction</a:t>
            </a:r>
            <a:r>
              <a:rPr lang="en"/>
              <a:t> – if the owner requests a coin movement from its wallet, this request is eventually satisfied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this problem is </a:t>
            </a:r>
            <a:r>
              <a:rPr lang="en"/>
              <a:t>solvable</a:t>
            </a:r>
            <a:r>
              <a:rPr lang="en"/>
              <a:t> with traditional techniques such as proof of work, Practical Byzantine Fault Tolerance (PBFT), etc.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however these schemes have limited </a:t>
            </a:r>
            <a:r>
              <a:rPr lang="en"/>
              <a:t>scalability as they assume the system has enough connectivity to tolerate failures</a:t>
            </a:r>
            <a:endParaRPr/>
          </a:p>
        </p:txBody>
      </p:sp>
      <p:sp>
        <p:nvSpPr>
          <p:cNvPr id="183" name="Google Shape;183;p30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173725" y="1140275"/>
            <a:ext cx="8513700" cy="3900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classic consensus algorithm, tolerates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/>
              <a:t> </a:t>
            </a:r>
            <a:br>
              <a:rPr lang="en"/>
            </a:br>
            <a:r>
              <a:rPr lang="en"/>
              <a:t>faulty peers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leader</a:t>
            </a:r>
            <a:r>
              <a:rPr lang="en"/>
              <a:t> ‒ serializes </a:t>
            </a:r>
            <a:r>
              <a:rPr lang="en"/>
              <a:t>transactions, starts</a:t>
            </a:r>
            <a:br>
              <a:rPr lang="en"/>
            </a:br>
            <a:r>
              <a:rPr lang="en"/>
              <a:t>consensus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replicas</a:t>
            </a:r>
            <a:r>
              <a:rPr lang="en"/>
              <a:t> ‒ validate transactions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normal operation</a:t>
            </a:r>
            <a:br>
              <a:rPr lang="en"/>
            </a:br>
            <a:r>
              <a:rPr lang="en"/>
              <a:t>consensus phases</a:t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pre-prepare</a:t>
            </a:r>
            <a:r>
              <a:rPr lang="en"/>
              <a:t> ‒ leader proposes </a:t>
            </a:r>
            <a:br>
              <a:rPr lang="en"/>
            </a:br>
            <a:r>
              <a:rPr lang="en"/>
              <a:t>the transaction to the replicas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prepare</a:t>
            </a:r>
            <a:r>
              <a:rPr lang="en"/>
              <a:t> ‒ </a:t>
            </a:r>
            <a:r>
              <a:rPr lang="en"/>
              <a:t>replicas</a:t>
            </a:r>
            <a:r>
              <a:rPr lang="en"/>
              <a:t> broadcast what they</a:t>
            </a:r>
            <a:br>
              <a:rPr lang="en"/>
            </a:br>
            <a:r>
              <a:rPr lang="en"/>
              <a:t>heard to confirm transaction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commit</a:t>
            </a:r>
            <a:r>
              <a:rPr lang="en"/>
              <a:t> ‒ received 2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+ 1</a:t>
            </a:r>
            <a:r>
              <a:rPr lang="en"/>
              <a:t> prepares, confirm transaction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solidFill>
                  <a:srgbClr val="000099"/>
                </a:solidFill>
              </a:rPr>
              <a:t>r</a:t>
            </a:r>
            <a:r>
              <a:rPr lang="en">
                <a:solidFill>
                  <a:srgbClr val="000099"/>
                </a:solidFill>
              </a:rPr>
              <a:t>eply</a:t>
            </a:r>
            <a:r>
              <a:rPr lang="en"/>
              <a:t> ‒ inform client of committed transaction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leader change</a:t>
            </a:r>
            <a:r>
              <a:rPr lang="en"/>
              <a:t> - if client or peers suspect leader is faulty, replace it, transaction confirmation is not affected </a:t>
            </a:r>
            <a:endParaRPr/>
          </a:p>
        </p:txBody>
      </p:sp>
      <p:sp>
        <p:nvSpPr>
          <p:cNvPr id="189" name="Google Shape;189;p31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PBFT</a:t>
            </a:r>
            <a:endParaRPr/>
          </a:p>
        </p:txBody>
      </p:sp>
      <p:sp>
        <p:nvSpPr>
          <p:cNvPr id="190" name="Google Shape;190;p31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1" name="Google Shape;191;p31"/>
          <p:cNvGrpSpPr/>
          <p:nvPr/>
        </p:nvGrpSpPr>
        <p:grpSpPr>
          <a:xfrm>
            <a:off x="4101693" y="1301793"/>
            <a:ext cx="4496107" cy="2211907"/>
            <a:chOff x="4254093" y="1225593"/>
            <a:chExt cx="4496107" cy="2211907"/>
          </a:xfrm>
        </p:grpSpPr>
        <p:sp>
          <p:nvSpPr>
            <p:cNvPr id="192" name="Google Shape;192;p31"/>
            <p:cNvSpPr/>
            <p:nvPr/>
          </p:nvSpPr>
          <p:spPr>
            <a:xfrm>
              <a:off x="4254100" y="1225600"/>
              <a:ext cx="4496100" cy="2211900"/>
            </a:xfrm>
            <a:prstGeom prst="rect">
              <a:avLst/>
            </a:prstGeom>
            <a:solidFill>
              <a:srgbClr val="D9D2E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3" name="Google Shape;193;p31"/>
            <p:cNvCxnSpPr/>
            <p:nvPr/>
          </p:nvCxnSpPr>
          <p:spPr>
            <a:xfrm>
              <a:off x="5312500" y="1423413"/>
              <a:ext cx="3316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4" name="Google Shape;194;p31"/>
            <p:cNvSpPr/>
            <p:nvPr/>
          </p:nvSpPr>
          <p:spPr>
            <a:xfrm>
              <a:off x="5153300" y="1298000"/>
              <a:ext cx="273900" cy="273900"/>
            </a:xfrm>
            <a:prstGeom prst="ellipse">
              <a:avLst/>
            </a:prstGeom>
            <a:solidFill>
              <a:srgbClr val="000099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5" name="Google Shape;195;p31"/>
            <p:cNvCxnSpPr/>
            <p:nvPr/>
          </p:nvCxnSpPr>
          <p:spPr>
            <a:xfrm>
              <a:off x="5232400" y="2027133"/>
              <a:ext cx="3213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31"/>
            <p:cNvCxnSpPr/>
            <p:nvPr/>
          </p:nvCxnSpPr>
          <p:spPr>
            <a:xfrm>
              <a:off x="5232400" y="2392893"/>
              <a:ext cx="3213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31"/>
            <p:cNvCxnSpPr/>
            <p:nvPr/>
          </p:nvCxnSpPr>
          <p:spPr>
            <a:xfrm>
              <a:off x="5232400" y="2758653"/>
              <a:ext cx="3213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31"/>
            <p:cNvCxnSpPr/>
            <p:nvPr/>
          </p:nvCxnSpPr>
          <p:spPr>
            <a:xfrm>
              <a:off x="5232400" y="3124413"/>
              <a:ext cx="3213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9" name="Google Shape;199;p31"/>
            <p:cNvSpPr txBox="1"/>
            <p:nvPr/>
          </p:nvSpPr>
          <p:spPr>
            <a:xfrm>
              <a:off x="4876900" y="2947413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1"/>
            <p:cNvSpPr txBox="1"/>
            <p:nvPr/>
          </p:nvSpPr>
          <p:spPr>
            <a:xfrm>
              <a:off x="4876900" y="2568963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1"/>
            <p:cNvSpPr txBox="1"/>
            <p:nvPr/>
          </p:nvSpPr>
          <p:spPr>
            <a:xfrm>
              <a:off x="4876900" y="2196075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1"/>
            <p:cNvSpPr txBox="1"/>
            <p:nvPr/>
          </p:nvSpPr>
          <p:spPr>
            <a:xfrm>
              <a:off x="4876900" y="1835875"/>
              <a:ext cx="355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1"/>
            <p:cNvSpPr txBox="1"/>
            <p:nvPr/>
          </p:nvSpPr>
          <p:spPr>
            <a:xfrm>
              <a:off x="4665150" y="1225593"/>
              <a:ext cx="564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client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4" name="Google Shape;204;p31"/>
            <p:cNvCxnSpPr>
              <a:stCxn id="194" idx="4"/>
            </p:cNvCxnSpPr>
            <p:nvPr/>
          </p:nvCxnSpPr>
          <p:spPr>
            <a:xfrm>
              <a:off x="5290250" y="1571900"/>
              <a:ext cx="50100" cy="44970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05" name="Google Shape;205;p31"/>
            <p:cNvGrpSpPr/>
            <p:nvPr/>
          </p:nvGrpSpPr>
          <p:grpSpPr>
            <a:xfrm>
              <a:off x="5638800" y="2027988"/>
              <a:ext cx="190500" cy="1105000"/>
              <a:chOff x="1591725" y="2103975"/>
              <a:chExt cx="190500" cy="1105000"/>
            </a:xfrm>
          </p:grpSpPr>
          <p:cxnSp>
            <p:nvCxnSpPr>
              <p:cNvPr id="206" name="Google Shape;206;p31"/>
              <p:cNvCxnSpPr/>
              <p:nvPr/>
            </p:nvCxnSpPr>
            <p:spPr>
              <a:xfrm>
                <a:off x="1591725" y="2103975"/>
                <a:ext cx="1905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07" name="Google Shape;207;p31"/>
              <p:cNvCxnSpPr/>
              <p:nvPr/>
            </p:nvCxnSpPr>
            <p:spPr>
              <a:xfrm>
                <a:off x="1604425" y="2116675"/>
                <a:ext cx="139800" cy="736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08" name="Google Shape;208;p31"/>
              <p:cNvCxnSpPr/>
              <p:nvPr/>
            </p:nvCxnSpPr>
            <p:spPr>
              <a:xfrm>
                <a:off x="1604425" y="2116675"/>
                <a:ext cx="38100" cy="1092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209" name="Google Shape;209;p31"/>
            <p:cNvGrpSpPr/>
            <p:nvPr/>
          </p:nvGrpSpPr>
          <p:grpSpPr>
            <a:xfrm>
              <a:off x="6134100" y="2040788"/>
              <a:ext cx="406500" cy="1092100"/>
              <a:chOff x="3636825" y="2697200"/>
              <a:chExt cx="406500" cy="1092100"/>
            </a:xfrm>
          </p:grpSpPr>
          <p:cxnSp>
            <p:nvCxnSpPr>
              <p:cNvPr id="210" name="Google Shape;210;p31"/>
              <p:cNvCxnSpPr/>
              <p:nvPr/>
            </p:nvCxnSpPr>
            <p:spPr>
              <a:xfrm flipH="1" rot="10800000">
                <a:off x="3636825" y="2697200"/>
                <a:ext cx="2541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1" name="Google Shape;211;p31"/>
              <p:cNvCxnSpPr/>
              <p:nvPr/>
            </p:nvCxnSpPr>
            <p:spPr>
              <a:xfrm flipH="1" rot="10800000">
                <a:off x="3636825" y="2709900"/>
                <a:ext cx="304800" cy="69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2" name="Google Shape;212;p31"/>
              <p:cNvCxnSpPr/>
              <p:nvPr/>
            </p:nvCxnSpPr>
            <p:spPr>
              <a:xfrm flipH="1" rot="10800000">
                <a:off x="3636825" y="2697200"/>
                <a:ext cx="406500" cy="1079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3" name="Google Shape;213;p31"/>
              <p:cNvCxnSpPr/>
              <p:nvPr/>
            </p:nvCxnSpPr>
            <p:spPr>
              <a:xfrm>
                <a:off x="3636825" y="3040000"/>
                <a:ext cx="317400" cy="36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4" name="Google Shape;214;p31"/>
              <p:cNvCxnSpPr/>
              <p:nvPr/>
            </p:nvCxnSpPr>
            <p:spPr>
              <a:xfrm>
                <a:off x="3636825" y="3052700"/>
                <a:ext cx="3429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5" name="Google Shape;215;p31"/>
              <p:cNvCxnSpPr/>
              <p:nvPr/>
            </p:nvCxnSpPr>
            <p:spPr>
              <a:xfrm>
                <a:off x="3636825" y="3408300"/>
                <a:ext cx="292200" cy="381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6" name="Google Shape;216;p31"/>
              <p:cNvCxnSpPr/>
              <p:nvPr/>
            </p:nvCxnSpPr>
            <p:spPr>
              <a:xfrm flipH="1" rot="10800000">
                <a:off x="3636825" y="3065500"/>
                <a:ext cx="2667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7" name="Google Shape;217;p31"/>
              <p:cNvCxnSpPr/>
              <p:nvPr/>
            </p:nvCxnSpPr>
            <p:spPr>
              <a:xfrm flipH="1" rot="10800000">
                <a:off x="3636825" y="3078000"/>
                <a:ext cx="3810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8" name="Google Shape;218;p31"/>
              <p:cNvCxnSpPr/>
              <p:nvPr/>
            </p:nvCxnSpPr>
            <p:spPr>
              <a:xfrm flipH="1" rot="10800000">
                <a:off x="3636825" y="3459200"/>
                <a:ext cx="368400" cy="317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219" name="Google Shape;219;p31"/>
            <p:cNvGrpSpPr/>
            <p:nvPr/>
          </p:nvGrpSpPr>
          <p:grpSpPr>
            <a:xfrm>
              <a:off x="6972300" y="2015288"/>
              <a:ext cx="725100" cy="1117600"/>
              <a:chOff x="4475025" y="2671700"/>
              <a:chExt cx="725100" cy="1117600"/>
            </a:xfrm>
          </p:grpSpPr>
          <p:cxnSp>
            <p:nvCxnSpPr>
              <p:cNvPr id="220" name="Google Shape;220;p31"/>
              <p:cNvCxnSpPr/>
              <p:nvPr/>
            </p:nvCxnSpPr>
            <p:spPr>
              <a:xfrm flipH="1" rot="10800000">
                <a:off x="4475025" y="2697200"/>
                <a:ext cx="4533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1" name="Google Shape;221;p31"/>
              <p:cNvCxnSpPr/>
              <p:nvPr/>
            </p:nvCxnSpPr>
            <p:spPr>
              <a:xfrm flipH="1" rot="10800000">
                <a:off x="4475025" y="2709900"/>
                <a:ext cx="543900" cy="69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2" name="Google Shape;222;p31"/>
              <p:cNvCxnSpPr/>
              <p:nvPr/>
            </p:nvCxnSpPr>
            <p:spPr>
              <a:xfrm flipH="1" rot="10800000">
                <a:off x="4475025" y="2697200"/>
                <a:ext cx="725100" cy="1079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3" name="Google Shape;223;p31"/>
              <p:cNvCxnSpPr/>
              <p:nvPr/>
            </p:nvCxnSpPr>
            <p:spPr>
              <a:xfrm>
                <a:off x="4475025" y="3040000"/>
                <a:ext cx="566400" cy="36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4" name="Google Shape;224;p31"/>
              <p:cNvCxnSpPr/>
              <p:nvPr/>
            </p:nvCxnSpPr>
            <p:spPr>
              <a:xfrm>
                <a:off x="4475025" y="3052700"/>
                <a:ext cx="6117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5" name="Google Shape;225;p31"/>
              <p:cNvCxnSpPr/>
              <p:nvPr/>
            </p:nvCxnSpPr>
            <p:spPr>
              <a:xfrm>
                <a:off x="4475025" y="3408300"/>
                <a:ext cx="521400" cy="381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6" name="Google Shape;226;p31"/>
              <p:cNvCxnSpPr/>
              <p:nvPr/>
            </p:nvCxnSpPr>
            <p:spPr>
              <a:xfrm flipH="1" rot="10800000">
                <a:off x="4475025" y="3065500"/>
                <a:ext cx="475800" cy="35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7" name="Google Shape;227;p31"/>
              <p:cNvCxnSpPr/>
              <p:nvPr/>
            </p:nvCxnSpPr>
            <p:spPr>
              <a:xfrm flipH="1" rot="10800000">
                <a:off x="4475025" y="3078000"/>
                <a:ext cx="679500" cy="711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8" name="Google Shape;228;p31"/>
              <p:cNvCxnSpPr/>
              <p:nvPr/>
            </p:nvCxnSpPr>
            <p:spPr>
              <a:xfrm flipH="1" rot="10800000">
                <a:off x="4475025" y="3459200"/>
                <a:ext cx="657300" cy="317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9" name="Google Shape;229;p31"/>
              <p:cNvCxnSpPr/>
              <p:nvPr/>
            </p:nvCxnSpPr>
            <p:spPr>
              <a:xfrm>
                <a:off x="4475025" y="2684400"/>
                <a:ext cx="469800" cy="342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0" name="Google Shape;230;p31"/>
              <p:cNvCxnSpPr/>
              <p:nvPr/>
            </p:nvCxnSpPr>
            <p:spPr>
              <a:xfrm>
                <a:off x="4475025" y="2684400"/>
                <a:ext cx="609600" cy="69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1" name="Google Shape;231;p31"/>
              <p:cNvCxnSpPr/>
              <p:nvPr/>
            </p:nvCxnSpPr>
            <p:spPr>
              <a:xfrm>
                <a:off x="4475025" y="2671700"/>
                <a:ext cx="304800" cy="1092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232" name="Google Shape;232;p31"/>
            <p:cNvGrpSpPr/>
            <p:nvPr/>
          </p:nvGrpSpPr>
          <p:grpSpPr>
            <a:xfrm>
              <a:off x="7964125" y="1417850"/>
              <a:ext cx="700050" cy="1688325"/>
              <a:chOff x="5466850" y="2074263"/>
              <a:chExt cx="700050" cy="1688325"/>
            </a:xfrm>
          </p:grpSpPr>
          <p:cxnSp>
            <p:nvCxnSpPr>
              <p:cNvPr id="233" name="Google Shape;233;p31"/>
              <p:cNvCxnSpPr/>
              <p:nvPr/>
            </p:nvCxnSpPr>
            <p:spPr>
              <a:xfrm flipH="1" rot="10800000">
                <a:off x="5724950" y="2074263"/>
                <a:ext cx="223500" cy="625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4" name="Google Shape;234;p31"/>
              <p:cNvCxnSpPr/>
              <p:nvPr/>
            </p:nvCxnSpPr>
            <p:spPr>
              <a:xfrm flipH="1" rot="10800000">
                <a:off x="5589750" y="2084638"/>
                <a:ext cx="452400" cy="96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5" name="Google Shape;235;p31"/>
              <p:cNvCxnSpPr/>
              <p:nvPr/>
            </p:nvCxnSpPr>
            <p:spPr>
              <a:xfrm flipH="1" rot="10800000">
                <a:off x="5466850" y="2084663"/>
                <a:ext cx="642900" cy="1333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6" name="Google Shape;236;p31"/>
              <p:cNvCxnSpPr/>
              <p:nvPr/>
            </p:nvCxnSpPr>
            <p:spPr>
              <a:xfrm flipH="1" rot="10800000">
                <a:off x="5473000" y="2084688"/>
                <a:ext cx="693900" cy="1677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237" name="Google Shape;237;p31"/>
            <p:cNvCxnSpPr/>
            <p:nvPr/>
          </p:nvCxnSpPr>
          <p:spPr>
            <a:xfrm>
              <a:off x="6070108" y="1722788"/>
              <a:ext cx="0" cy="16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p31"/>
            <p:cNvCxnSpPr/>
            <p:nvPr/>
          </p:nvCxnSpPr>
          <p:spPr>
            <a:xfrm>
              <a:off x="6815021" y="1722788"/>
              <a:ext cx="0" cy="16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31"/>
            <p:cNvCxnSpPr/>
            <p:nvPr/>
          </p:nvCxnSpPr>
          <p:spPr>
            <a:xfrm>
              <a:off x="7817659" y="1722788"/>
              <a:ext cx="0" cy="16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0" name="Google Shape;240;p31"/>
            <p:cNvSpPr txBox="1"/>
            <p:nvPr/>
          </p:nvSpPr>
          <p:spPr>
            <a:xfrm>
              <a:off x="7796550" y="1648750"/>
              <a:ext cx="564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reply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1"/>
            <p:cNvSpPr txBox="1"/>
            <p:nvPr/>
          </p:nvSpPr>
          <p:spPr>
            <a:xfrm>
              <a:off x="4254093" y="1648749"/>
              <a:ext cx="1054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phases: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1"/>
            <p:cNvSpPr txBox="1"/>
            <p:nvPr/>
          </p:nvSpPr>
          <p:spPr>
            <a:xfrm>
              <a:off x="4254093" y="2201530"/>
              <a:ext cx="1054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peers: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1"/>
            <p:cNvSpPr txBox="1"/>
            <p:nvPr/>
          </p:nvSpPr>
          <p:spPr>
            <a:xfrm>
              <a:off x="5366604" y="1540334"/>
              <a:ext cx="1054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pre-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1"/>
            <p:cNvSpPr txBox="1"/>
            <p:nvPr/>
          </p:nvSpPr>
          <p:spPr>
            <a:xfrm>
              <a:off x="6094075" y="1648749"/>
              <a:ext cx="929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1"/>
            <p:cNvSpPr txBox="1"/>
            <p:nvPr/>
          </p:nvSpPr>
          <p:spPr>
            <a:xfrm>
              <a:off x="6939625" y="1648749"/>
              <a:ext cx="929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commit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1609675" y="41719"/>
            <a:ext cx="5641800" cy="67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Tolerate Shard Failures</a:t>
            </a:r>
            <a:endParaRPr/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911125" y="1391600"/>
            <a:ext cx="7038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olution: cross-shard validation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 shard may fail but if other shards are used as redundancy the failure may be overcome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we propose </a:t>
            </a:r>
            <a:r>
              <a:rPr lang="en"/>
              <a:t>TRAIL </a:t>
            </a:r>
            <a:r>
              <a:rPr lang="en"/>
              <a:t>an algorithm where cross-shard validation is done by forming groups of shards from the history of the coin.</a:t>
            </a:r>
            <a:endParaRPr/>
          </a:p>
        </p:txBody>
      </p:sp>
      <p:sp>
        <p:nvSpPr>
          <p:cNvPr id="252" name="Google Shape;252;p32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type="title"/>
          </p:nvPr>
        </p:nvSpPr>
        <p:spPr>
          <a:xfrm>
            <a:off x="457201" y="312847"/>
            <a:ext cx="7391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59" name="Google Shape;259;p33"/>
          <p:cNvSpPr txBox="1"/>
          <p:nvPr>
            <p:ph idx="1" type="body"/>
          </p:nvPr>
        </p:nvSpPr>
        <p:spPr>
          <a:xfrm>
            <a:off x="1657600" y="1785800"/>
            <a:ext cx="3374700" cy="2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99"/>
              </a:solidFill>
            </a:endParaRPr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problem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highlight>
                  <a:srgbClr val="CCCCFF"/>
                </a:highlight>
              </a:rPr>
              <a:t>TRAIL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performance evaluation</a:t>
            </a:r>
            <a:endParaRPr/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extensions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99"/>
              </a:solidFill>
            </a:endParaRPr>
          </a:p>
        </p:txBody>
      </p:sp>
      <p:sp>
        <p:nvSpPr>
          <p:cNvPr id="260" name="Google Shape;260;p33"/>
          <p:cNvSpPr txBox="1"/>
          <p:nvPr>
            <p:ph idx="12" type="sldNum"/>
          </p:nvPr>
        </p:nvSpPr>
        <p:spPr>
          <a:xfrm>
            <a:off x="69214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000" y="1936800"/>
            <a:ext cx="2309550" cy="135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